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256" r:id="rId2"/>
    <p:sldId id="257" r:id="rId3"/>
    <p:sldId id="261" r:id="rId4"/>
    <p:sldId id="263" r:id="rId5"/>
    <p:sldId id="264" r:id="rId6"/>
    <p:sldId id="265" r:id="rId7"/>
    <p:sldId id="260" r:id="rId8"/>
    <p:sldId id="266" r:id="rId9"/>
    <p:sldId id="268" r:id="rId10"/>
    <p:sldId id="267" r:id="rId11"/>
    <p:sldId id="259" r:id="rId12"/>
    <p:sldId id="269" r:id="rId13"/>
    <p:sldId id="270" r:id="rId14"/>
    <p:sldId id="272" r:id="rId15"/>
    <p:sldId id="273" r:id="rId16"/>
    <p:sldId id="278" r:id="rId17"/>
    <p:sldId id="25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032">
          <p15:clr>
            <a:srgbClr val="A4A3A4"/>
          </p15:clr>
        </p15:guide>
        <p15:guide id="2" pos="432">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975"/>
    <a:srgbClr val="A2AAC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67574" autoAdjust="0"/>
  </p:normalViewPr>
  <p:slideViewPr>
    <p:cSldViewPr>
      <p:cViewPr varScale="1">
        <p:scale>
          <a:sx n="60" d="100"/>
          <a:sy n="60" d="100"/>
        </p:scale>
        <p:origin x="1806" y="72"/>
      </p:cViewPr>
      <p:guideLst>
        <p:guide orient="horz" pos="4032"/>
        <p:guide pos="43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26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8600"/>
            <a:ext cx="26670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657600" y="228600"/>
            <a:ext cx="26670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8DC936E-4AE1-4C62-AC4F-DFEF69D501A6}" type="datetimeFigureOut">
              <a:rPr lang="en-CA">
                <a:latin typeface="Arial" panose="020B0604020202020204" pitchFamily="34" charset="0"/>
                <a:cs typeface="Arial" panose="020B0604020202020204" pitchFamily="34" charset="0"/>
              </a:rPr>
              <a:pPr>
                <a:defRPr/>
              </a:pPr>
              <a:t>2018-11-14</a:t>
            </a:fld>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33400" y="8458200"/>
            <a:ext cx="27432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657600" y="8458200"/>
            <a:ext cx="26670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204011-6D5B-43E1-9357-0C7B6C8AA6CC}" type="slidenum">
              <a:rPr lang="en-CA">
                <a:latin typeface="Arial" panose="020B0604020202020204" pitchFamily="34" charset="0"/>
                <a:cs typeface="Arial" panose="020B0604020202020204" pitchFamily="34" charset="0"/>
              </a:rPr>
              <a:pPr>
                <a:defRPr/>
              </a:pPr>
              <a:t>‹#›</a:t>
            </a:fld>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494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8706E3-D161-4842-81C6-AD0E1EAA424D}" type="datetimeFigureOut">
              <a:rPr lang="en-CA"/>
              <a:pPr>
                <a:defRPr/>
              </a:pPr>
              <a:t>2018-11-14</a:t>
            </a:fld>
            <a:endParaRPr lang="en-CA"/>
          </a:p>
        </p:txBody>
      </p:sp>
      <p:sp>
        <p:nvSpPr>
          <p:cNvPr id="4" name="Slide Image Placeholder 3"/>
          <p:cNvSpPr>
            <a:spLocks noGrp="1" noRot="1" noChangeAspect="1"/>
          </p:cNvSpPr>
          <p:nvPr>
            <p:ph type="sldImg" idx="2"/>
          </p:nvPr>
        </p:nvSpPr>
        <p:spPr>
          <a:xfrm>
            <a:off x="1371600" y="684213"/>
            <a:ext cx="4165600" cy="31242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035426"/>
            <a:ext cx="5486400" cy="4422774"/>
          </a:xfrm>
          <a:prstGeom prst="rect">
            <a:avLst/>
          </a:prstGeom>
        </p:spPr>
        <p:txBody>
          <a:bodyPr vert="horz" wrap="square" lIns="91440" tIns="45720" rIns="91440" bIns="45720" numCol="1" anchor="t" anchorCtr="0" compatLnSpc="1">
            <a:prstTxWarp prst="textNoShape">
              <a:avLst/>
            </a:prstTxWarp>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EF70F7-4C15-4B5C-963D-AC367C095089}" type="slidenum">
              <a:rPr lang="en-CA"/>
              <a:pPr>
                <a:defRPr/>
              </a:pPr>
              <a:t>‹#›</a:t>
            </a:fld>
            <a:endParaRPr lang="en-CA"/>
          </a:p>
        </p:txBody>
      </p:sp>
    </p:spTree>
    <p:extLst>
      <p:ext uri="{BB962C8B-B14F-4D97-AF65-F5344CB8AC3E}">
        <p14:creationId xmlns:p14="http://schemas.microsoft.com/office/powerpoint/2010/main" val="1099358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lii.org/en/ca/scc/doc/2008/2008scc61/2008scc61.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a:t>
            </a:fld>
            <a:endParaRPr lang="en-CA"/>
          </a:p>
        </p:txBody>
      </p:sp>
    </p:spTree>
    <p:extLst>
      <p:ext uri="{BB962C8B-B14F-4D97-AF65-F5344CB8AC3E}">
        <p14:creationId xmlns:p14="http://schemas.microsoft.com/office/powerpoint/2010/main" val="193661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Examples</a:t>
            </a:r>
            <a:r>
              <a:rPr lang="en-CA" baseline="0" dirty="0" smtClean="0"/>
              <a:t> &amp; explanations</a:t>
            </a:r>
            <a:r>
              <a:rPr lang="en-CA" dirty="0" smtClean="0"/>
              <a:t> from case law:</a:t>
            </a:r>
          </a:p>
          <a:p>
            <a:pPr marL="171450" indent="-171450">
              <a:buFont typeface="Arial" panose="020B0604020202020204" pitchFamily="34" charset="0"/>
              <a:buChar char="•"/>
            </a:pPr>
            <a:r>
              <a:rPr lang="en-CA" dirty="0" smtClean="0"/>
              <a:t>Expert’s assignment/instructions: what question was the expert asked to address?</a:t>
            </a:r>
          </a:p>
          <a:p>
            <a:pPr marL="628650" lvl="1" indent="-171450">
              <a:buFont typeface="Arial" panose="020B0604020202020204" pitchFamily="34" charset="0"/>
              <a:buChar char="•"/>
            </a:pPr>
            <a:r>
              <a:rPr lang="en-CA" sz="1200" i="1" dirty="0" smtClean="0"/>
              <a:t>Hodgson v </a:t>
            </a:r>
            <a:r>
              <a:rPr lang="en-CA" sz="1200" i="1" dirty="0" err="1" smtClean="0"/>
              <a:t>Musqueam</a:t>
            </a:r>
            <a:r>
              <a:rPr lang="en-CA" sz="1200" i="1" dirty="0" smtClean="0"/>
              <a:t> Indian Band</a:t>
            </a:r>
            <a:r>
              <a:rPr lang="en-CA" sz="1200" dirty="0" smtClean="0"/>
              <a:t>, 2017 FC 509 at ¶117-20 (</a:t>
            </a:r>
            <a:r>
              <a:rPr lang="en-CA" sz="1200" dirty="0" err="1" smtClean="0"/>
              <a:t>Mactavish</a:t>
            </a:r>
            <a:r>
              <a:rPr lang="en-CA" sz="1200" dirty="0" smtClean="0"/>
              <a:t>)</a:t>
            </a:r>
          </a:p>
          <a:p>
            <a:pPr marL="1085850" lvl="2" indent="-171450">
              <a:buFont typeface="Arial" panose="020B0604020202020204" pitchFamily="34" charset="0"/>
              <a:buChar char="•"/>
            </a:pPr>
            <a:r>
              <a:rPr lang="en-CA" sz="1200" baseline="0" dirty="0" smtClean="0"/>
              <a:t>Question for the Court was ultimately to determine the value of a fee simple interest in lands on the </a:t>
            </a:r>
            <a:r>
              <a:rPr lang="en-CA" sz="1200" baseline="0" dirty="0" err="1" smtClean="0"/>
              <a:t>Musquem</a:t>
            </a:r>
            <a:r>
              <a:rPr lang="en-CA" sz="1200" baseline="0" dirty="0" smtClean="0"/>
              <a:t> Indian Reserve #2 for the purpose of the “fair rents” to be paid.</a:t>
            </a:r>
          </a:p>
          <a:p>
            <a:pPr marL="1085850" lvl="2" indent="-171450">
              <a:buFont typeface="Arial" panose="020B0604020202020204" pitchFamily="34" charset="0"/>
              <a:buChar char="•"/>
            </a:pPr>
            <a:r>
              <a:rPr lang="en-CA" sz="1200" baseline="0" dirty="0" smtClean="0"/>
              <a:t>MIB’s expert was asked to “consider what discount, if any, should be made … for reserve factors”.</a:t>
            </a:r>
          </a:p>
          <a:p>
            <a:pPr marL="1085850" lvl="2" indent="-171450">
              <a:buFont typeface="Arial" panose="020B0604020202020204" pitchFamily="34" charset="0"/>
              <a:buChar char="•"/>
            </a:pPr>
            <a:r>
              <a:rPr lang="en-CA" sz="1200" baseline="0" dirty="0" smtClean="0"/>
              <a:t>MIB expert was later asked to also opine on “servicing costs to be deducted from the value of the serviced land.”</a:t>
            </a:r>
          </a:p>
          <a:p>
            <a:pPr marL="1085850" lvl="2" indent="-171450">
              <a:buFont typeface="Arial" panose="020B0604020202020204" pitchFamily="34" charset="0"/>
              <a:buChar char="•"/>
            </a:pPr>
            <a:r>
              <a:rPr lang="en-CA" sz="1200" baseline="0" dirty="0" smtClean="0"/>
              <a:t>Discounts would be applied to undiscounted land value for different parcel determined by Deloitte. But, Deloitte report was never provided to MIB expert.</a:t>
            </a:r>
          </a:p>
          <a:p>
            <a:pPr marL="1085850" lvl="2" indent="-171450">
              <a:buFont typeface="Arial" panose="020B0604020202020204" pitchFamily="34" charset="0"/>
              <a:buChar char="•"/>
            </a:pPr>
            <a:r>
              <a:rPr lang="en-CA" sz="1200" baseline="0" dirty="0" smtClean="0"/>
              <a:t>In the end, despite limited mandate, MIB expert did provide an analysis a the current value of the land in question. Court was uncertain as to whether the expert did this on his own initiative or not.</a:t>
            </a:r>
          </a:p>
          <a:p>
            <a:pPr marL="1543050" lvl="3" indent="-171450">
              <a:buFont typeface="Arial" panose="020B0604020202020204" pitchFamily="34" charset="0"/>
              <a:buChar char="•"/>
            </a:pPr>
            <a:r>
              <a:rPr lang="en-CA" baseline="0" dirty="0" smtClean="0"/>
              <a:t>Infer that if the expert had not provided this analysis, the entire opinion was at risk of being disregarded</a:t>
            </a:r>
          </a:p>
          <a:p>
            <a:pPr marL="171450" lvl="0" indent="-171450">
              <a:buFont typeface="Arial" panose="020B0604020202020204" pitchFamily="34" charset="0"/>
              <a:buChar char="•"/>
            </a:pPr>
            <a:r>
              <a:rPr lang="en-CA" dirty="0" smtClean="0"/>
              <a:t>Relative expert qualifications</a:t>
            </a:r>
          </a:p>
          <a:p>
            <a:pPr marL="628650" lvl="1" indent="-171450">
              <a:buFont typeface="Arial" panose="020B0604020202020204" pitchFamily="34" charset="0"/>
              <a:buChar char="•"/>
            </a:pPr>
            <a:r>
              <a:rPr lang="en-CA" sz="1200" i="0" dirty="0" smtClean="0"/>
              <a:t>Parties entitled to challenge the qualifications of an expert, but</a:t>
            </a:r>
            <a:r>
              <a:rPr lang="en-CA" sz="1200" i="0" baseline="0" dirty="0" smtClean="0"/>
              <a:t> even if the expert is qualified, there may be differences in the level of qualification for each expert</a:t>
            </a:r>
            <a:endParaRPr lang="en-CA" sz="1200" i="0" dirty="0" smtClean="0"/>
          </a:p>
          <a:p>
            <a:pPr marL="628650" lvl="1" indent="-171450">
              <a:buFont typeface="Arial" panose="020B0604020202020204" pitchFamily="34" charset="0"/>
              <a:buChar char="•"/>
            </a:pPr>
            <a:r>
              <a:rPr lang="en-CA" sz="1200" i="1" dirty="0" smtClean="0"/>
              <a:t>Hodgson v </a:t>
            </a:r>
            <a:r>
              <a:rPr lang="en-CA" sz="1200" i="1" dirty="0" err="1" smtClean="0"/>
              <a:t>Musqueam</a:t>
            </a:r>
            <a:r>
              <a:rPr lang="en-CA" sz="1200" i="1" dirty="0" smtClean="0"/>
              <a:t> Indian Band</a:t>
            </a:r>
            <a:r>
              <a:rPr lang="en-CA" sz="1200" dirty="0" smtClean="0"/>
              <a:t>, 2017 FC 509 at ¶165-72 (</a:t>
            </a:r>
            <a:r>
              <a:rPr lang="en-CA" sz="1200" dirty="0" err="1" smtClean="0"/>
              <a:t>Mactavish</a:t>
            </a:r>
            <a:r>
              <a:rPr lang="en-CA" sz="1200" dirty="0" smtClean="0"/>
              <a:t>)</a:t>
            </a:r>
          </a:p>
          <a:p>
            <a:pPr marL="1085850" lvl="2" indent="-171450">
              <a:buFont typeface="Arial" panose="020B0604020202020204" pitchFamily="34" charset="0"/>
              <a:buChar char="•"/>
            </a:pPr>
            <a:r>
              <a:rPr lang="en-CA" dirty="0" smtClean="0"/>
              <a:t>Both experts qualified, but Hodgson’s</a:t>
            </a:r>
            <a:r>
              <a:rPr lang="en-CA" baseline="0" dirty="0" smtClean="0"/>
              <a:t> expert:</a:t>
            </a:r>
          </a:p>
          <a:p>
            <a:pPr marL="1543050" lvl="3" indent="-171450">
              <a:buFont typeface="Arial" panose="020B0604020202020204" pitchFamily="34" charset="0"/>
              <a:buChar char="•"/>
            </a:pPr>
            <a:r>
              <a:rPr lang="en-CA" baseline="0" dirty="0" smtClean="0"/>
              <a:t>Had academic experience and “appears to occupy something of a leadership position within the profession”</a:t>
            </a:r>
          </a:p>
          <a:p>
            <a:pPr marL="1543050" lvl="3" indent="-171450">
              <a:buFont typeface="Arial" panose="020B0604020202020204" pitchFamily="34" charset="0"/>
              <a:buChar char="•"/>
            </a:pPr>
            <a:r>
              <a:rPr lang="en-CA" baseline="0" dirty="0" smtClean="0"/>
              <a:t>Importantly was editor-in-chief for the “leading English language text on the appraisal of real estate in the world”</a:t>
            </a:r>
          </a:p>
          <a:p>
            <a:pPr marL="171450" lvl="0" indent="-171450">
              <a:buFont typeface="Arial" panose="020B0604020202020204" pitchFamily="34" charset="0"/>
              <a:buChar char="•"/>
            </a:pPr>
            <a:r>
              <a:rPr lang="en-CA" baseline="0" dirty="0" smtClean="0"/>
              <a:t>Level of analytical care: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i="1" dirty="0" smtClean="0"/>
              <a:t>Hodgson v </a:t>
            </a:r>
            <a:r>
              <a:rPr lang="en-CA" sz="1200" i="1" dirty="0" err="1" smtClean="0"/>
              <a:t>Musqueam</a:t>
            </a:r>
            <a:r>
              <a:rPr lang="en-CA" sz="1200" i="1" dirty="0" smtClean="0"/>
              <a:t> Indian Band</a:t>
            </a:r>
            <a:r>
              <a:rPr lang="en-CA" sz="1200" dirty="0" smtClean="0"/>
              <a:t>, 2017 FC 509 at ¶173-97 (</a:t>
            </a:r>
            <a:r>
              <a:rPr lang="en-CA" sz="1200" dirty="0" err="1" smtClean="0"/>
              <a:t>Mactavish</a:t>
            </a:r>
            <a:r>
              <a:rPr lang="en-CA" sz="1200" dirty="0" smtClean="0"/>
              <a:t>)</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smtClean="0"/>
              <a:t>Court found the MIB expert to have</a:t>
            </a:r>
            <a:r>
              <a:rPr lang="en-CA" baseline="0" dirty="0" smtClean="0"/>
              <a:t> performed work that “was sloppy and full of errors. </a:t>
            </a:r>
            <a:r>
              <a:rPr lang="en-CA" sz="1200" b="0" i="0" kern="1200" dirty="0" smtClean="0">
                <a:solidFill>
                  <a:schemeClr val="tx1"/>
                </a:solidFill>
                <a:effectLst/>
                <a:latin typeface="+mn-lt"/>
                <a:ea typeface="+mn-ea"/>
                <a:cs typeface="+mn-cs"/>
              </a:rPr>
              <a:t>He failed to make adjustments that he said needed to be made, he made errors as to the nature of the properties that he was considering, and parts of his analysis were both subjective and superficial.”</a:t>
            </a:r>
            <a:r>
              <a:rPr lang="en-CA" sz="1200" b="0" i="0" kern="1200" baseline="0" dirty="0" smtClean="0">
                <a:solidFill>
                  <a:schemeClr val="tx1"/>
                </a:solidFill>
                <a:effectLst/>
                <a:latin typeface="+mn-lt"/>
                <a:ea typeface="+mn-ea"/>
                <a:cs typeface="+mn-cs"/>
              </a:rPr>
              <a:t> (¶175)</a:t>
            </a:r>
            <a:endParaRPr lang="en-CA" sz="1200" b="0" i="0" kern="1200" dirty="0" smtClean="0">
              <a:solidFill>
                <a:schemeClr val="tx1"/>
              </a:solidFill>
              <a:effectLst/>
              <a:latin typeface="+mn-lt"/>
              <a:ea typeface="+mn-ea"/>
              <a:cs typeface="+mn-cs"/>
            </a:endParaRP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dirty="0" smtClean="0">
                <a:solidFill>
                  <a:schemeClr val="tx1"/>
                </a:solidFill>
                <a:effectLst/>
                <a:latin typeface="+mn-lt"/>
                <a:ea typeface="+mn-ea"/>
                <a:cs typeface="+mn-cs"/>
              </a:rPr>
              <a:t>MIB expert admitted in cross-examination</a:t>
            </a:r>
            <a:r>
              <a:rPr lang="en-CA" sz="1200" b="0" i="0" kern="1200" baseline="0" dirty="0" smtClean="0">
                <a:solidFill>
                  <a:schemeClr val="tx1"/>
                </a:solidFill>
                <a:effectLst/>
                <a:latin typeface="+mn-lt"/>
                <a:ea typeface="+mn-ea"/>
                <a:cs typeface="+mn-cs"/>
              </a:rPr>
              <a:t> that “he had been ‘careless’ in his analysis” on “a central issue that was of extremely high importance” in the case (¶189)</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1" kern="1200" baseline="0" dirty="0" smtClean="0">
                <a:solidFill>
                  <a:schemeClr val="tx1"/>
                </a:solidFill>
                <a:effectLst/>
                <a:latin typeface="+mn-lt"/>
                <a:ea typeface="+mn-ea"/>
                <a:cs typeface="+mn-cs"/>
              </a:rPr>
              <a:t>Bridgeview Manufacturing Inc v Central Alberta Hay Centre</a:t>
            </a:r>
            <a:r>
              <a:rPr lang="en-CA" sz="1200" b="0" i="0" kern="1200" baseline="0" dirty="0" smtClean="0">
                <a:solidFill>
                  <a:schemeClr val="tx1"/>
                </a:solidFill>
                <a:effectLst/>
                <a:latin typeface="+mn-lt"/>
                <a:ea typeface="+mn-ea"/>
                <a:cs typeface="+mn-cs"/>
              </a:rPr>
              <a:t>,</a:t>
            </a:r>
            <a:r>
              <a:rPr lang="en-CA" sz="1200" b="0" i="1" kern="1200" baseline="0" dirty="0" smtClean="0">
                <a:solidFill>
                  <a:schemeClr val="tx1"/>
                </a:solidFill>
                <a:effectLst/>
                <a:latin typeface="+mn-lt"/>
                <a:ea typeface="+mn-ea"/>
                <a:cs typeface="+mn-cs"/>
              </a:rPr>
              <a:t> </a:t>
            </a:r>
            <a:r>
              <a:rPr lang="en-CA" sz="1200" b="0" i="0" kern="1200" baseline="0" dirty="0" smtClean="0">
                <a:solidFill>
                  <a:schemeClr val="tx1"/>
                </a:solidFill>
                <a:effectLst/>
                <a:latin typeface="+mn-lt"/>
                <a:ea typeface="+mn-ea"/>
                <a:cs typeface="+mn-cs"/>
              </a:rPr>
              <a:t>2010 FCA 188 at ¶ 53</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dirty="0" smtClean="0">
                <a:solidFill>
                  <a:schemeClr val="tx1"/>
                </a:solidFill>
                <a:effectLst/>
                <a:latin typeface="+mn-lt"/>
                <a:ea typeface="+mn-ea"/>
                <a:cs typeface="+mn-cs"/>
              </a:rPr>
              <a:t>”The evidence on this question that most favours the position of </a:t>
            </a:r>
            <a:r>
              <a:rPr lang="en-CA" sz="1200" b="0" i="0" kern="1200" dirty="0" err="1" smtClean="0">
                <a:solidFill>
                  <a:schemeClr val="tx1"/>
                </a:solidFill>
                <a:effectLst/>
                <a:latin typeface="+mn-lt"/>
                <a:ea typeface="+mn-ea"/>
                <a:cs typeface="+mn-cs"/>
              </a:rPr>
              <a:t>Duratech</a:t>
            </a:r>
            <a:r>
              <a:rPr lang="en-CA" sz="1200" b="0" i="0" kern="1200" dirty="0" smtClean="0">
                <a:solidFill>
                  <a:schemeClr val="tx1"/>
                </a:solidFill>
                <a:effectLst/>
                <a:latin typeface="+mn-lt"/>
                <a:ea typeface="+mn-ea"/>
                <a:cs typeface="+mn-cs"/>
              </a:rPr>
              <a:t> is found in the opinion of Dr. Parish. He opined that, given knowledge of the Hesston BP 20, it would have been obvious to a person skilled in the art who wished to design a right hand discharge bale processor to use a gear box or other reversing mechanism, combined with a right discharge opening, and that there was motivation to do so in light of the trend in the industry to right hand discharge for farm machinery pulled by tractors. </a:t>
            </a:r>
            <a:r>
              <a:rPr lang="en-CA" sz="1200" b="1" i="0" kern="1200" dirty="0" smtClean="0">
                <a:solidFill>
                  <a:schemeClr val="tx1"/>
                </a:solidFill>
                <a:effectLst/>
                <a:latin typeface="+mn-lt"/>
                <a:ea typeface="+mn-ea"/>
                <a:cs typeface="+mn-cs"/>
              </a:rPr>
              <a:t>This opinion, unlike Dr. Parish’s opinion on patent construction and infringement, is weakened by the absence of supporting analysis. Indeed, it is little more than a bare conclusion. </a:t>
            </a:r>
            <a:r>
              <a:rPr lang="en-CA" sz="1200" b="0" i="0" kern="1200" dirty="0" smtClean="0">
                <a:solidFill>
                  <a:schemeClr val="tx1"/>
                </a:solidFill>
                <a:effectLst/>
                <a:latin typeface="+mn-lt"/>
                <a:ea typeface="+mn-ea"/>
                <a:cs typeface="+mn-cs"/>
              </a:rPr>
              <a:t>For example, it does not explain why at the relevant time, no one except the inventor of the Bale King had managed to produce a commercially successful right hand discharge bale processor. As mentioned above, the Hesston BP 20 was not commercially successful. It is reasonable to infer that the successful development of a right hand discharge bale processor required more than simply adding a reversing gear box to an existing bale processor.”</a:t>
            </a:r>
            <a:endParaRPr lang="en-CA" sz="1200" b="0" i="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kern="1200" baseline="0" dirty="0" smtClean="0">
                <a:solidFill>
                  <a:schemeClr val="tx1"/>
                </a:solidFill>
                <a:effectLst/>
                <a:latin typeface="+mn-lt"/>
                <a:ea typeface="+mn-ea"/>
                <a:cs typeface="+mn-cs"/>
              </a:rPr>
              <a:t>Independence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i="1" dirty="0" smtClean="0"/>
              <a:t>Hodgson v </a:t>
            </a:r>
            <a:r>
              <a:rPr lang="en-CA" sz="1200" i="1" dirty="0" err="1" smtClean="0"/>
              <a:t>Musqueam</a:t>
            </a:r>
            <a:r>
              <a:rPr lang="en-CA" sz="1200" i="1" dirty="0" smtClean="0"/>
              <a:t> Indian Band</a:t>
            </a:r>
            <a:r>
              <a:rPr lang="en-CA" sz="1200" dirty="0" smtClean="0"/>
              <a:t>, 2017 FC 509 at ¶199 (</a:t>
            </a:r>
            <a:r>
              <a:rPr lang="en-CA" sz="1200" dirty="0" err="1" smtClean="0"/>
              <a:t>Mactavish</a:t>
            </a:r>
            <a:r>
              <a:rPr lang="en-CA" sz="1200" dirty="0" smtClean="0"/>
              <a:t>)</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dirty="0" smtClean="0">
                <a:solidFill>
                  <a:schemeClr val="tx1"/>
                </a:solidFill>
                <a:effectLst/>
                <a:latin typeface="+mn-lt"/>
                <a:ea typeface="+mn-ea"/>
                <a:cs typeface="+mn-cs"/>
              </a:rPr>
              <a:t>“The role of an expert witness is to assist the Court through the provision of an </a:t>
            </a:r>
            <a:r>
              <a:rPr lang="en-CA" sz="1200" b="1" i="0" kern="1200" dirty="0" smtClean="0">
                <a:solidFill>
                  <a:schemeClr val="tx1"/>
                </a:solidFill>
                <a:effectLst/>
                <a:latin typeface="+mn-lt"/>
                <a:ea typeface="+mn-ea"/>
                <a:cs typeface="+mn-cs"/>
              </a:rPr>
              <a:t>independent and unbiased opinion </a:t>
            </a:r>
            <a:r>
              <a:rPr lang="en-CA" sz="1200" b="0" i="0" kern="1200" dirty="0" smtClean="0">
                <a:solidFill>
                  <a:schemeClr val="tx1"/>
                </a:solidFill>
                <a:effectLst/>
                <a:latin typeface="+mn-lt"/>
                <a:ea typeface="+mn-ea"/>
                <a:cs typeface="+mn-cs"/>
              </a:rPr>
              <a:t>about matters coming within the expertise of the witness. </a:t>
            </a:r>
            <a:r>
              <a:rPr lang="en-CA" sz="1200" b="1" i="0" kern="1200" dirty="0" smtClean="0">
                <a:solidFill>
                  <a:schemeClr val="tx1"/>
                </a:solidFill>
                <a:effectLst/>
                <a:latin typeface="+mn-lt"/>
                <a:ea typeface="+mn-ea"/>
                <a:cs typeface="+mn-cs"/>
              </a:rPr>
              <a:t>This duty is paramount, and overrides the obligations of the witness to the party</a:t>
            </a:r>
            <a:r>
              <a:rPr lang="en-CA" sz="1200" b="0" i="0" kern="1200" dirty="0" smtClean="0">
                <a:solidFill>
                  <a:schemeClr val="tx1"/>
                </a:solidFill>
                <a:effectLst/>
                <a:latin typeface="+mn-lt"/>
                <a:ea typeface="+mn-ea"/>
                <a:cs typeface="+mn-cs"/>
              </a:rPr>
              <a:t> on whose behalf the expert is called to testify. The evidence of an expert witness should be the independent product of the expert and should not be unduly influenced, in either form or content, by the exigencies of litigation”.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i="1" baseline="0" dirty="0" smtClean="0"/>
              <a:t>White Burgess </a:t>
            </a:r>
            <a:r>
              <a:rPr lang="en-CA" i="1" baseline="0" dirty="0" err="1" smtClean="0"/>
              <a:t>Langille</a:t>
            </a:r>
            <a:r>
              <a:rPr lang="en-CA" i="1" baseline="0" dirty="0" smtClean="0"/>
              <a:t> Inman v Abbott and Haliburton Co</a:t>
            </a:r>
            <a:r>
              <a:rPr lang="en-CA" i="0" baseline="0" dirty="0" smtClean="0"/>
              <a:t>, 2015 SCC 23 at ¶2 (Cromwell)</a:t>
            </a:r>
            <a:endParaRPr lang="en-CA" i="1" baseline="0" dirty="0" smtClean="0"/>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dirty="0" smtClean="0">
                <a:solidFill>
                  <a:schemeClr val="tx1"/>
                </a:solidFill>
                <a:effectLst/>
                <a:latin typeface="+mn-lt"/>
                <a:ea typeface="+mn-ea"/>
                <a:cs typeface="+mn-cs"/>
              </a:rPr>
              <a:t>“Expert witnesses have a special duty to the court to provide fair, objective and non-partisan assistance. A proposed expert witness who is unable or unwilling to comply with this duty is not qualified to give expert opinion evidence and should not be permitted to do so. Less fundamental concerns about an expert’s independence and impartiality should be taken into account in the broader, overall weighing of the costs and benefits of receiving the evidence.”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kern="1200" dirty="0" smtClean="0">
                <a:solidFill>
                  <a:schemeClr val="tx1"/>
                </a:solidFill>
                <a:effectLst/>
                <a:latin typeface="+mn-lt"/>
                <a:ea typeface="+mn-ea"/>
                <a:cs typeface="+mn-cs"/>
              </a:rPr>
              <a:t>Methodology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kern="1200" dirty="0" smtClean="0">
                <a:solidFill>
                  <a:schemeClr val="tx1"/>
                </a:solidFill>
                <a:effectLst/>
                <a:latin typeface="+mn-lt"/>
                <a:ea typeface="+mn-ea"/>
                <a:cs typeface="+mn-cs"/>
              </a:rPr>
              <a:t>Court can consider the different</a:t>
            </a:r>
            <a:r>
              <a:rPr lang="en-CA" b="0" i="0" kern="1200" baseline="0" dirty="0" smtClean="0">
                <a:solidFill>
                  <a:schemeClr val="tx1"/>
                </a:solidFill>
                <a:effectLst/>
                <a:latin typeface="+mn-lt"/>
                <a:ea typeface="+mn-ea"/>
                <a:cs typeface="+mn-cs"/>
              </a:rPr>
              <a:t> methods used by the experts and assess the reliability/appropriateness of each in light of the criticisms raised</a:t>
            </a: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10</a:t>
            </a:fld>
            <a:endParaRPr lang="en-CA"/>
          </a:p>
        </p:txBody>
      </p:sp>
    </p:spTree>
    <p:extLst>
      <p:ext uri="{BB962C8B-B14F-4D97-AF65-F5344CB8AC3E}">
        <p14:creationId xmlns:p14="http://schemas.microsoft.com/office/powerpoint/2010/main" val="7486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Deference will often be given to the trial judge’s construction</a:t>
            </a:r>
            <a:endParaRPr lang="en-US"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principle, the construction of a patent claim is a question of law and a trial judge’s construction can be reviewed on appeal for “correctness”. However, “purposive construction” often involves a legal construction of both the language of the claims and a weighing of expert evidence on the issues of the technical understanding of skilled persons, as well as how the claimed invention works as compared to a variant.  It is accepted that the Court of Appeal should give deference to the trial judge’s appreciation of the expert evidence that affects construction and only review a trial judge’s decision based on expert evidence for palpable and overriding error. And, therefore, the wisdom of a general principle that claims construction is a question of law on which little deference is owed to the trial judge has been questioned. Similarly, the Supreme Court of Canada has abandoned the historical approach of treating a trial judge’s construction of a contract as a question of law that can be reviewed for correctness, since a contract is construed within its factual “matrix”. And, the Supreme Court of the United States has decided that the mixed fact and law nature of a typical claims construction inquiry means that greater deference should be paid to trial judge’s claims construction rulings, and they should only be reviewed for “clear error” – unless they include an extricable legal error.</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Cobalt v. Bayer</a:t>
            </a:r>
            <a:r>
              <a:rPr lang="en-CA" sz="1200" kern="1200" dirty="0" smtClean="0">
                <a:solidFill>
                  <a:schemeClr val="tx1"/>
                </a:solidFill>
                <a:effectLst/>
                <a:latin typeface="+mn-lt"/>
                <a:ea typeface="+mn-ea"/>
                <a:cs typeface="+mn-cs"/>
              </a:rPr>
              <a:t>, 2015 FCA 116 at [14]-[25]</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Zero Spill Systems v. </a:t>
            </a:r>
            <a:r>
              <a:rPr lang="en-CA" sz="1200" i="1" kern="1200" dirty="0" err="1" smtClean="0">
                <a:solidFill>
                  <a:schemeClr val="tx1"/>
                </a:solidFill>
                <a:effectLst/>
                <a:latin typeface="+mn-lt"/>
                <a:ea typeface="+mn-ea"/>
                <a:cs typeface="+mn-cs"/>
              </a:rPr>
              <a:t>Heide</a:t>
            </a:r>
            <a:r>
              <a:rPr lang="en-CA" sz="1200" kern="1200" dirty="0" smtClean="0">
                <a:solidFill>
                  <a:schemeClr val="tx1"/>
                </a:solidFill>
                <a:effectLst/>
                <a:latin typeface="+mn-lt"/>
                <a:ea typeface="+mn-ea"/>
                <a:cs typeface="+mn-cs"/>
              </a:rPr>
              <a:t>, 2015 FCA 115 at [43]</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Cobalt v. Bayer, Supra </a:t>
            </a:r>
            <a:r>
              <a:rPr lang="en-CA" sz="1200" kern="1200" dirty="0" smtClean="0">
                <a:solidFill>
                  <a:schemeClr val="tx1"/>
                </a:solidFill>
                <a:effectLst/>
                <a:latin typeface="+mn-lt"/>
                <a:ea typeface="+mn-ea"/>
                <a:cs typeface="+mn-cs"/>
              </a:rPr>
              <a:t>note 31 at [26]</a:t>
            </a:r>
            <a:endParaRPr lang="en-US" sz="1200" kern="1200" dirty="0" smtClean="0">
              <a:solidFill>
                <a:schemeClr val="tx1"/>
              </a:solidFill>
              <a:effectLst/>
              <a:latin typeface="+mn-lt"/>
              <a:ea typeface="+mn-ea"/>
              <a:cs typeface="+mn-cs"/>
            </a:endParaRPr>
          </a:p>
          <a:p>
            <a:r>
              <a:rPr lang="en-CA" sz="1200" b="0" i="1" kern="1200" dirty="0" smtClean="0">
                <a:solidFill>
                  <a:schemeClr val="tx1"/>
                </a:solidFill>
                <a:effectLst/>
                <a:latin typeface="+mn-lt"/>
                <a:ea typeface="+mn-ea"/>
                <a:cs typeface="+mn-cs"/>
              </a:rPr>
              <a:t>Sattva Capital Corp v Creston Moly Corp</a:t>
            </a:r>
            <a:r>
              <a:rPr lang="en-CA" sz="1200" b="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2014 SCC 53</a:t>
            </a:r>
            <a:endParaRPr lang="en-US" sz="1200" kern="1200" dirty="0" smtClean="0">
              <a:solidFill>
                <a:schemeClr val="tx1"/>
              </a:solidFill>
              <a:effectLst/>
              <a:latin typeface="+mn-lt"/>
              <a:ea typeface="+mn-ea"/>
              <a:cs typeface="+mn-cs"/>
            </a:endParaRPr>
          </a:p>
          <a:p>
            <a:r>
              <a:rPr lang="en-CA" sz="1200" i="1" kern="1200" dirty="0" err="1" smtClean="0">
                <a:solidFill>
                  <a:schemeClr val="tx1"/>
                </a:solidFill>
                <a:effectLst/>
                <a:latin typeface="+mn-lt"/>
                <a:ea typeface="+mn-ea"/>
                <a:cs typeface="+mn-cs"/>
              </a:rPr>
              <a:t>Teva</a:t>
            </a:r>
            <a:r>
              <a:rPr lang="en-CA" sz="1200" i="1" kern="1200" dirty="0" smtClean="0">
                <a:solidFill>
                  <a:schemeClr val="tx1"/>
                </a:solidFill>
                <a:effectLst/>
                <a:latin typeface="+mn-lt"/>
                <a:ea typeface="+mn-ea"/>
                <a:cs typeface="+mn-cs"/>
              </a:rPr>
              <a:t> v. Sandoz</a:t>
            </a:r>
            <a:r>
              <a:rPr lang="en-CA" sz="1200" kern="1200" dirty="0" smtClean="0">
                <a:solidFill>
                  <a:schemeClr val="tx1"/>
                </a:solidFill>
                <a:effectLst/>
                <a:latin typeface="+mn-lt"/>
                <a:ea typeface="+mn-ea"/>
                <a:cs typeface="+mn-cs"/>
              </a:rPr>
              <a:t>,</a:t>
            </a:r>
            <a:r>
              <a:rPr lang="en-CA" sz="1200" i="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574 U.S. ___ (2015)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11</a:t>
            </a:fld>
            <a:endParaRPr lang="en-CA"/>
          </a:p>
        </p:txBody>
      </p:sp>
    </p:spTree>
    <p:extLst>
      <p:ext uri="{BB962C8B-B14F-4D97-AF65-F5344CB8AC3E}">
        <p14:creationId xmlns:p14="http://schemas.microsoft.com/office/powerpoint/2010/main" val="396397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smtClean="0">
                <a:solidFill>
                  <a:schemeClr val="tx1"/>
                </a:solidFill>
                <a:effectLst/>
                <a:latin typeface="+mn-lt"/>
                <a:ea typeface="+mn-ea"/>
                <a:cs typeface="+mn-cs"/>
              </a:rPr>
              <a:t>But deference is often given to the trial judge because of the extensive role played by expert evidence.</a:t>
            </a:r>
          </a:p>
          <a:p>
            <a:endParaRPr lang="en-CA" sz="1200" b="1" kern="1200" dirty="0" smtClean="0">
              <a:solidFill>
                <a:schemeClr val="tx1"/>
              </a:solidFill>
              <a:effectLst/>
              <a:latin typeface="+mn-lt"/>
              <a:ea typeface="+mn-ea"/>
              <a:cs typeface="+mn-cs"/>
            </a:endParaRPr>
          </a:p>
          <a:p>
            <a:r>
              <a:rPr lang="en-CA" sz="1200" b="0" u="sng" kern="1200" dirty="0" smtClean="0">
                <a:solidFill>
                  <a:schemeClr val="tx1"/>
                </a:solidFill>
                <a:effectLst/>
                <a:latin typeface="+mn-lt"/>
                <a:ea typeface="+mn-ea"/>
                <a:cs typeface="+mn-cs"/>
              </a:rPr>
              <a:t>From the</a:t>
            </a:r>
            <a:r>
              <a:rPr lang="en-CA" sz="1200" b="0" u="sng" kern="1200" baseline="0" dirty="0" smtClean="0">
                <a:solidFill>
                  <a:schemeClr val="tx1"/>
                </a:solidFill>
                <a:effectLst/>
                <a:latin typeface="+mn-lt"/>
                <a:ea typeface="+mn-ea"/>
                <a:cs typeface="+mn-cs"/>
              </a:rPr>
              <a:t> paper:</a:t>
            </a:r>
          </a:p>
          <a:p>
            <a:r>
              <a:rPr lang="en-CA" sz="1200" b="1" kern="1200" dirty="0" smtClean="0">
                <a:solidFill>
                  <a:schemeClr val="tx1"/>
                </a:solidFill>
                <a:effectLst/>
                <a:latin typeface="+mn-lt"/>
                <a:ea typeface="+mn-ea"/>
                <a:cs typeface="+mn-cs"/>
              </a:rPr>
              <a:t>Deference will often be given to the trial judge’s construction</a:t>
            </a:r>
            <a:endParaRPr lang="en-US"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principle, the construction of a patent claim is a question of law and a trial judge’s construction can be reviewed on appeal for “correctness”. However, “purposive construction” often involves a legal construction of both the language of the claims and a weighing of expert evidence on the issues of the technical understanding of skilled persons, as well as how the claimed invention works as compared to a variant.  It is accepted that the Court of Appeal should give deference to the trial judge’s appreciation of the expert evidence that affects construction and only review a trial judge’s decision based on expert evidence for palpable and overriding error. And, therefore, the wisdom of a general principle that claims construction is a question of law on which little deference is owed to the trial judge has been questioned. Similarly, the Supreme Court of Canada has abandoned the historical approach of treating a trial judge’s construction of a contract as a question of law that can be reviewed for correctness, since a contract is construed within its factual “matrix”. And, the Supreme Court of the United States has decided that the mixed fact and law nature of a typical claims construction inquiry means that greater deference should be paid to trial judge’s claims construction rulings, and they should only be reviewed for “clear error” – unless they include an extricable legal error.</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Cobalt v. Bayer</a:t>
            </a:r>
            <a:r>
              <a:rPr lang="en-CA" sz="1200" kern="1200" dirty="0" smtClean="0">
                <a:solidFill>
                  <a:schemeClr val="tx1"/>
                </a:solidFill>
                <a:effectLst/>
                <a:latin typeface="+mn-lt"/>
                <a:ea typeface="+mn-ea"/>
                <a:cs typeface="+mn-cs"/>
              </a:rPr>
              <a:t>, 2015 FCA 116 at [14]-[25]</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Zero Spill Systems v. </a:t>
            </a:r>
            <a:r>
              <a:rPr lang="en-CA" sz="1200" i="1" kern="1200" dirty="0" err="1" smtClean="0">
                <a:solidFill>
                  <a:schemeClr val="tx1"/>
                </a:solidFill>
                <a:effectLst/>
                <a:latin typeface="+mn-lt"/>
                <a:ea typeface="+mn-ea"/>
                <a:cs typeface="+mn-cs"/>
              </a:rPr>
              <a:t>Heide</a:t>
            </a:r>
            <a:r>
              <a:rPr lang="en-CA" sz="1200" kern="1200" dirty="0" smtClean="0">
                <a:solidFill>
                  <a:schemeClr val="tx1"/>
                </a:solidFill>
                <a:effectLst/>
                <a:latin typeface="+mn-lt"/>
                <a:ea typeface="+mn-ea"/>
                <a:cs typeface="+mn-cs"/>
              </a:rPr>
              <a:t>, 2015 FCA 115 at [43]</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Cobalt v. Bayer, Supra </a:t>
            </a:r>
            <a:r>
              <a:rPr lang="en-CA" sz="1200" kern="1200" dirty="0" smtClean="0">
                <a:solidFill>
                  <a:schemeClr val="tx1"/>
                </a:solidFill>
                <a:effectLst/>
                <a:latin typeface="+mn-lt"/>
                <a:ea typeface="+mn-ea"/>
                <a:cs typeface="+mn-cs"/>
              </a:rPr>
              <a:t>note 31 at [26]</a:t>
            </a:r>
            <a:endParaRPr lang="en-US" sz="1200" kern="1200" dirty="0" smtClean="0">
              <a:solidFill>
                <a:schemeClr val="tx1"/>
              </a:solidFill>
              <a:effectLst/>
              <a:latin typeface="+mn-lt"/>
              <a:ea typeface="+mn-ea"/>
              <a:cs typeface="+mn-cs"/>
            </a:endParaRPr>
          </a:p>
          <a:p>
            <a:r>
              <a:rPr lang="en-CA" sz="1200" b="0" i="1" kern="1200" dirty="0" smtClean="0">
                <a:solidFill>
                  <a:schemeClr val="tx1"/>
                </a:solidFill>
                <a:effectLst/>
                <a:latin typeface="+mn-lt"/>
                <a:ea typeface="+mn-ea"/>
                <a:cs typeface="+mn-cs"/>
              </a:rPr>
              <a:t>Sattva Capital Corp v Creston Moly Corp</a:t>
            </a:r>
            <a:r>
              <a:rPr lang="en-CA" sz="1200" b="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2014 SCC 53</a:t>
            </a:r>
            <a:endParaRPr lang="en-US" sz="1200" kern="1200" dirty="0" smtClean="0">
              <a:solidFill>
                <a:schemeClr val="tx1"/>
              </a:solidFill>
              <a:effectLst/>
              <a:latin typeface="+mn-lt"/>
              <a:ea typeface="+mn-ea"/>
              <a:cs typeface="+mn-cs"/>
            </a:endParaRPr>
          </a:p>
          <a:p>
            <a:r>
              <a:rPr lang="en-CA" sz="1200" i="1" kern="1200" dirty="0" err="1" smtClean="0">
                <a:solidFill>
                  <a:schemeClr val="tx1"/>
                </a:solidFill>
                <a:effectLst/>
                <a:latin typeface="+mn-lt"/>
                <a:ea typeface="+mn-ea"/>
                <a:cs typeface="+mn-cs"/>
              </a:rPr>
              <a:t>Teva</a:t>
            </a:r>
            <a:r>
              <a:rPr lang="en-CA" sz="1200" i="1" kern="1200" dirty="0" smtClean="0">
                <a:solidFill>
                  <a:schemeClr val="tx1"/>
                </a:solidFill>
                <a:effectLst/>
                <a:latin typeface="+mn-lt"/>
                <a:ea typeface="+mn-ea"/>
                <a:cs typeface="+mn-cs"/>
              </a:rPr>
              <a:t> v. Sandoz</a:t>
            </a:r>
            <a:r>
              <a:rPr lang="en-CA" sz="1200" kern="1200" dirty="0" smtClean="0">
                <a:solidFill>
                  <a:schemeClr val="tx1"/>
                </a:solidFill>
                <a:effectLst/>
                <a:latin typeface="+mn-lt"/>
                <a:ea typeface="+mn-ea"/>
                <a:cs typeface="+mn-cs"/>
              </a:rPr>
              <a:t>,</a:t>
            </a:r>
            <a:r>
              <a:rPr lang="en-CA" sz="1200" i="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574 U.S. ___ (2015)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12</a:t>
            </a:fld>
            <a:endParaRPr lang="en-CA"/>
          </a:p>
        </p:txBody>
      </p:sp>
    </p:spTree>
    <p:extLst>
      <p:ext uri="{BB962C8B-B14F-4D97-AF65-F5344CB8AC3E}">
        <p14:creationId xmlns:p14="http://schemas.microsoft.com/office/powerpoint/2010/main" val="191052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13</a:t>
            </a:fld>
            <a:endParaRPr lang="en-CA"/>
          </a:p>
        </p:txBody>
      </p:sp>
    </p:spTree>
    <p:extLst>
      <p:ext uri="{BB962C8B-B14F-4D97-AF65-F5344CB8AC3E}">
        <p14:creationId xmlns:p14="http://schemas.microsoft.com/office/powerpoint/2010/main" val="200032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14</a:t>
            </a:fld>
            <a:endParaRPr lang="en-CA"/>
          </a:p>
        </p:txBody>
      </p:sp>
    </p:spTree>
    <p:extLst>
      <p:ext uri="{BB962C8B-B14F-4D97-AF65-F5344CB8AC3E}">
        <p14:creationId xmlns:p14="http://schemas.microsoft.com/office/powerpoint/2010/main" val="184959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i="1" dirty="0" smtClean="0"/>
              <a:t>Bombardier Recreational Products Inc v Arctic Cat, Inc</a:t>
            </a:r>
            <a:r>
              <a:rPr lang="en-CA" sz="1200" dirty="0" smtClean="0"/>
              <a:t>, 2018 FCA 172 (Evans)</a:t>
            </a:r>
            <a:endParaRPr lang="en-CA" dirty="0" smtClean="0"/>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FC construed the term</a:t>
            </a:r>
            <a:r>
              <a:rPr lang="en-CA" sz="1200" b="0" i="0" kern="1200" baseline="0" dirty="0" smtClean="0">
                <a:solidFill>
                  <a:schemeClr val="tx1"/>
                </a:solidFill>
                <a:effectLst/>
                <a:latin typeface="+mn-lt"/>
                <a:ea typeface="+mn-ea"/>
                <a:cs typeface="+mn-cs"/>
              </a:rPr>
              <a:t> engine cradle narrowly, relying on expert evidence of AC’s expert, who did not have experience as a snowmobile designer.</a:t>
            </a:r>
          </a:p>
          <a:p>
            <a:pPr marL="171450" indent="-171450">
              <a:buFont typeface="Arial" panose="020B0604020202020204" pitchFamily="34" charset="0"/>
              <a:buChar char="•"/>
            </a:pPr>
            <a:r>
              <a:rPr lang="en-CA" sz="1200" b="0" i="0" kern="1200" baseline="0" dirty="0" smtClean="0">
                <a:solidFill>
                  <a:schemeClr val="tx1"/>
                </a:solidFill>
                <a:effectLst/>
                <a:latin typeface="+mn-lt"/>
                <a:ea typeface="+mn-ea"/>
                <a:cs typeface="+mn-cs"/>
              </a:rPr>
              <a:t>FCA overturned because of errors including:</a:t>
            </a:r>
          </a:p>
          <a:p>
            <a:pPr marL="628650" lvl="1" indent="-171450">
              <a:buFont typeface="Arial" panose="020B0604020202020204" pitchFamily="34" charset="0"/>
              <a:buChar char="•"/>
            </a:pPr>
            <a:r>
              <a:rPr lang="en-CA" b="0" i="0" kern="1200" baseline="0" dirty="0" smtClean="0">
                <a:solidFill>
                  <a:schemeClr val="tx1"/>
                </a:solidFill>
                <a:effectLst/>
                <a:latin typeface="+mn-lt"/>
                <a:ea typeface="+mn-ea"/>
                <a:cs typeface="+mn-cs"/>
              </a:rPr>
              <a:t>Reliance on expert who could not properly put himself in the position of the skilled person because he did not have the requisite experience.</a:t>
            </a:r>
          </a:p>
          <a:p>
            <a:pPr marL="628650" lvl="1" indent="-171450">
              <a:buFont typeface="Arial" panose="020B0604020202020204" pitchFamily="34" charset="0"/>
              <a:buChar char="•"/>
            </a:pPr>
            <a:r>
              <a:rPr lang="en-CA" b="0" i="0" kern="1200" baseline="0" dirty="0" smtClean="0">
                <a:solidFill>
                  <a:schemeClr val="tx1"/>
                </a:solidFill>
                <a:effectLst/>
                <a:latin typeface="+mn-lt"/>
                <a:ea typeface="+mn-ea"/>
                <a:cs typeface="+mn-cs"/>
              </a:rPr>
              <a:t>Over reliance on the drawings  and description of the “preferred embodiment” in the specification</a:t>
            </a:r>
          </a:p>
          <a:p>
            <a:pPr marL="628650" lvl="1" indent="-171450">
              <a:buFont typeface="Arial" panose="020B0604020202020204" pitchFamily="34" charset="0"/>
              <a:buChar char="•"/>
            </a:pPr>
            <a:r>
              <a:rPr lang="en-CA" b="0" i="0" kern="1200" baseline="0" dirty="0" smtClean="0">
                <a:solidFill>
                  <a:schemeClr val="tx1"/>
                </a:solidFill>
                <a:effectLst/>
                <a:latin typeface="+mn-lt"/>
                <a:ea typeface="+mn-ea"/>
                <a:cs typeface="+mn-cs"/>
              </a:rPr>
              <a:t>Considering subjective evidence of intent of the inventors</a:t>
            </a: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15</a:t>
            </a:fld>
            <a:endParaRPr lang="en-CA"/>
          </a:p>
        </p:txBody>
      </p:sp>
    </p:spTree>
    <p:extLst>
      <p:ext uri="{BB962C8B-B14F-4D97-AF65-F5344CB8AC3E}">
        <p14:creationId xmlns:p14="http://schemas.microsoft.com/office/powerpoint/2010/main" val="177919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smtClean="0"/>
              <a:t>In this case, the</a:t>
            </a:r>
            <a:r>
              <a:rPr lang="en-CA" i="0" baseline="0" dirty="0" smtClean="0"/>
              <a:t> Court of Appeal sent the issues of obviousness and construction of certain terms back to the trial judge because the reasons were not explicit as to the common general knowledge regarding fuel equipment design;</a:t>
            </a:r>
          </a:p>
          <a:p>
            <a:endParaRPr lang="en-CA" i="0" baseline="0" dirty="0" smtClean="0"/>
          </a:p>
          <a:p>
            <a:r>
              <a:rPr lang="en-CA" i="0" baseline="0" dirty="0" smtClean="0"/>
              <a:t>If the POSITA knew as much as the expert perhaps it was obvious to combine the known elements into the claimed fueling system for fracking equipment;</a:t>
            </a:r>
          </a:p>
          <a:p>
            <a:endParaRPr lang="en-CA" i="0" baseline="0" dirty="0" smtClean="0"/>
          </a:p>
          <a:p>
            <a:r>
              <a:rPr lang="en-CA" i="0" baseline="0" dirty="0" smtClean="0"/>
              <a:t>Also, the CGK of the POSITA might have affected the construction of certain terms.</a:t>
            </a:r>
          </a:p>
          <a:p>
            <a:endParaRPr lang="en-CA" i="0" baseline="0" dirty="0" smtClean="0"/>
          </a:p>
          <a:p>
            <a:r>
              <a:rPr lang="en-CA" i="0" baseline="0" dirty="0" smtClean="0"/>
              <a:t>The case went back to the Trial Judge – who clarified that the common general knowledge of the POSITA would include “experience in designing fueling equipment for the types of applications covered by the patent.”  The Trial Judge re-affirmed his construction of the terms that were sent back, and his finding that the claims were not </a:t>
            </a:r>
            <a:r>
              <a:rPr lang="en-CA" i="0" baseline="0" smtClean="0"/>
              <a:t>obvious.</a:t>
            </a:r>
            <a:endParaRPr lang="en-CA" i="0" dirty="0" smtClean="0"/>
          </a:p>
          <a:p>
            <a:endParaRPr lang="en-CA" i="1" dirty="0" smtClean="0"/>
          </a:p>
          <a:p>
            <a:r>
              <a:rPr lang="en-CA" i="1" dirty="0" smtClean="0"/>
              <a:t>AFD Petroleum Ltd v </a:t>
            </a:r>
            <a:r>
              <a:rPr lang="en-CA" i="1" dirty="0" err="1" smtClean="0"/>
              <a:t>Frac</a:t>
            </a:r>
            <a:r>
              <a:rPr lang="en-CA" i="1" dirty="0" smtClean="0"/>
              <a:t> Shack Inc</a:t>
            </a:r>
            <a:r>
              <a:rPr lang="en-CA" dirty="0" smtClean="0"/>
              <a:t>, 2018 FCA 140 (Gleason JA)</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[42]  On one hand, in paragraph 142, the Federal Court held that the POSITA to whom the 567 Patent is directed “would have some </a:t>
            </a:r>
            <a:r>
              <a:rPr lang="en-CA" sz="1200" b="0" i="0" u="sng" kern="1200" dirty="0" smtClean="0">
                <a:solidFill>
                  <a:schemeClr val="tx1"/>
                </a:solidFill>
                <a:effectLst/>
                <a:latin typeface="+mn-lt"/>
                <a:ea typeface="+mn-ea"/>
                <a:cs typeface="+mn-cs"/>
              </a:rPr>
              <a:t>experience designing fueling equipment </a:t>
            </a:r>
            <a:r>
              <a:rPr lang="en-CA" sz="1200" b="0" i="0" kern="1200" dirty="0" smtClean="0">
                <a:solidFill>
                  <a:schemeClr val="tx1"/>
                </a:solidFill>
                <a:effectLst/>
                <a:latin typeface="+mn-lt"/>
                <a:ea typeface="+mn-ea"/>
                <a:cs typeface="+mn-cs"/>
              </a:rPr>
              <a:t>for the applications covered by the ‘567 Patent, namely refueling equipment used in fracturing operations at a well site”. However, this experience is entirely omitted from the Federal Court’s conclusion on the attributes of the POSITA and the summary of the POSITA’s common general knowledge contained at paragraphs 144 and 154 of the Reasons. The statements in paragraph 142 versus paragraphs 144 and 154 are irreconcilable and contradictory as on one hand the POSITA is said to possess experience in design of fuel systems for fracking operations, yet in paragraphs 144 and 154 this experience is omitted from the rendition of the POSITA’s attributes. This contradiction discloses a palpable error.</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[43]  The error is an overriding one as the attributes of the POSITA determine the extent of the POSITA’s common general knowledge, which is a key component in the obviousness analysis mandated by the Supreme Court of Canada in </a:t>
            </a:r>
            <a:r>
              <a:rPr lang="en-CA" sz="1200" b="0" i="1" kern="1200" dirty="0" err="1" smtClean="0">
                <a:solidFill>
                  <a:schemeClr val="tx1"/>
                </a:solidFill>
                <a:effectLst/>
                <a:latin typeface="+mn-lt"/>
                <a:ea typeface="+mn-ea"/>
                <a:cs typeface="+mn-cs"/>
              </a:rPr>
              <a:t>Apotex</a:t>
            </a:r>
            <a:r>
              <a:rPr lang="en-CA" sz="1200" b="0" i="1" kern="1200" dirty="0" smtClean="0">
                <a:solidFill>
                  <a:schemeClr val="tx1"/>
                </a:solidFill>
                <a:effectLst/>
                <a:latin typeface="+mn-lt"/>
                <a:ea typeface="+mn-ea"/>
                <a:cs typeface="+mn-cs"/>
              </a:rPr>
              <a:t> Inc. v. Sanofi-</a:t>
            </a:r>
            <a:r>
              <a:rPr lang="en-CA" sz="1200" b="0" i="1" kern="1200" dirty="0" err="1" smtClean="0">
                <a:solidFill>
                  <a:schemeClr val="tx1"/>
                </a:solidFill>
                <a:effectLst/>
                <a:latin typeface="+mn-lt"/>
                <a:ea typeface="+mn-ea"/>
                <a:cs typeface="+mn-cs"/>
              </a:rPr>
              <a:t>Synthelabo</a:t>
            </a:r>
            <a:r>
              <a:rPr lang="en-CA" sz="1200" b="0" i="1" kern="1200" dirty="0" smtClean="0">
                <a:solidFill>
                  <a:schemeClr val="tx1"/>
                </a:solidFill>
                <a:effectLst/>
                <a:latin typeface="+mn-lt"/>
                <a:ea typeface="+mn-ea"/>
                <a:cs typeface="+mn-cs"/>
              </a:rPr>
              <a:t> Canada Inc.</a:t>
            </a:r>
            <a:r>
              <a:rPr lang="en-CA" sz="1200" b="0" i="0"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hlinkClick r:id="rId3"/>
              </a:rPr>
              <a:t>2008 SCC 61 (</a:t>
            </a:r>
            <a:r>
              <a:rPr lang="en-CA" sz="1200" b="0" i="0" u="none" strike="noStrike" kern="1200" dirty="0" err="1" smtClean="0">
                <a:solidFill>
                  <a:schemeClr val="tx1"/>
                </a:solidFill>
                <a:effectLst/>
                <a:latin typeface="+mn-lt"/>
                <a:ea typeface="+mn-ea"/>
                <a:cs typeface="+mn-cs"/>
                <a:hlinkClick r:id="rId3"/>
              </a:rPr>
              <a:t>CanLII</a:t>
            </a:r>
            <a:r>
              <a:rPr lang="en-CA" sz="1200" b="0" i="0" u="none" strike="noStrike" kern="1200" dirty="0" smtClean="0">
                <a:solidFill>
                  <a:schemeClr val="tx1"/>
                </a:solidFill>
                <a:effectLst/>
                <a:latin typeface="+mn-lt"/>
                <a:ea typeface="+mn-ea"/>
                <a:cs typeface="+mn-cs"/>
                <a:hlinkClick r:id="rId3"/>
              </a:rPr>
              <a:t>)</a:t>
            </a:r>
            <a:r>
              <a:rPr lang="en-CA" sz="1200" b="0" i="0" kern="1200" dirty="0" smtClean="0">
                <a:solidFill>
                  <a:schemeClr val="tx1"/>
                </a:solidFill>
                <a:effectLst/>
                <a:latin typeface="+mn-lt"/>
                <a:ea typeface="+mn-ea"/>
                <a:cs typeface="+mn-cs"/>
              </a:rPr>
              <a:t>, [2008] 3 S.C.R. 265. Under that analysis, an invention claimed in a patent will be void for obviousness if it adds nothing to common general knowledge of the POSITA or was obvious to try in light of such common general knowledge.</a:t>
            </a:r>
            <a:endParaRPr lang="en-CA" i="1" dirty="0" smtClean="0"/>
          </a:p>
          <a:p>
            <a:endParaRPr lang="en-CA" i="1" dirty="0" smtClean="0"/>
          </a:p>
          <a:p>
            <a:r>
              <a:rPr lang="en-CA" i="1" dirty="0" smtClean="0"/>
              <a:t>AFD Petroleum Ltd v </a:t>
            </a:r>
            <a:r>
              <a:rPr lang="en-CA" i="1" dirty="0" err="1" smtClean="0"/>
              <a:t>Frac</a:t>
            </a:r>
            <a:r>
              <a:rPr lang="en-CA" i="1" dirty="0" smtClean="0"/>
              <a:t> Shack Inc</a:t>
            </a:r>
            <a:r>
              <a:rPr lang="en-CA" dirty="0" smtClean="0"/>
              <a:t>, 2018 FCA 140 (Gleason JA)</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[44]  In the present case, the extent of the POSITA’s common general knowledge regarding the design of fuel systems is key to the obviousness analysis as the individual components comprising the 567 Patent were well-known in October 2010 and all elements except the fuel cap and fuel level sensor could have been readily purchased from easily identifiable supply companies. Such knowledge might well render the claimed invention obvious as utilization of existing and well-known technology in a different application from those where it had been previously deployed might not be inventive.</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[45] </a:t>
            </a:r>
            <a:r>
              <a:rPr lang="en-CA" sz="1200" b="1" i="0" kern="1200" dirty="0" smtClean="0">
                <a:solidFill>
                  <a:schemeClr val="tx1"/>
                </a:solidFill>
                <a:effectLst/>
                <a:latin typeface="+mn-lt"/>
                <a:ea typeface="+mn-ea"/>
                <a:cs typeface="+mn-cs"/>
              </a:rPr>
              <a:t> In conducting its obviousness inquiry, the Federal Court did not consider the impact of any knowledge possessed by the POSITA in respect of fuel equipment design on obviousness and instead focussed its discussion on the fact that the claimed invention represented an improvement in the way in which hot refueling was undertaken. This may well be true, but that does not necessarily mean that the invention claimed in the 567 Patent was not obvious if it would have been obvious or obvious to try for someone with the knowledge of the POSITA in respect of fuel equipment design.</a:t>
            </a:r>
          </a:p>
          <a:p>
            <a:pPr marL="171450" indent="-171450">
              <a:buFont typeface="Arial" panose="020B0604020202020204" pitchFamily="34" charset="0"/>
              <a:buChar char="•"/>
            </a:pPr>
            <a:r>
              <a:rPr lang="en-CA" sz="1200" b="0" i="0" kern="1200" dirty="0" smtClean="0">
                <a:solidFill>
                  <a:schemeClr val="tx1"/>
                </a:solidFill>
                <a:effectLst/>
                <a:latin typeface="+mn-lt"/>
                <a:ea typeface="+mn-ea"/>
                <a:cs typeface="+mn-cs"/>
              </a:rPr>
              <a:t>[46]  Because the Federal Court did not come to terms with the extent of such knowledge and its impact on the obviousness inquiry, its obviousness findings cannot stand. Given the factually-suffused nature of the obviousness analysis, I believe that the appropriate disposition is to set aside the Federal Court’s judgment and supplemental judgment in part and remit all portions of the obviousness inquiry, including the identification of the POSITA and determination of the extent of the POSITA’s common general knowledge, to Justice Manson for re-determination. The Federal Court is in a much better position that this Court to make this factually-dependent determination and to ascertain the degree of comparability between the knowledge of AFD’s expert (who possessed significant fuel design knowledge) and the knowledge of this sort that the POSITA would possess.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16</a:t>
            </a:fld>
            <a:endParaRPr lang="en-CA"/>
          </a:p>
        </p:txBody>
      </p:sp>
    </p:spTree>
    <p:extLst>
      <p:ext uri="{BB962C8B-B14F-4D97-AF65-F5344CB8AC3E}">
        <p14:creationId xmlns:p14="http://schemas.microsoft.com/office/powerpoint/2010/main" val="304540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17</a:t>
            </a:fld>
            <a:endParaRPr lang="en-CA"/>
          </a:p>
        </p:txBody>
      </p:sp>
    </p:spTree>
    <p:extLst>
      <p:ext uri="{BB962C8B-B14F-4D97-AF65-F5344CB8AC3E}">
        <p14:creationId xmlns:p14="http://schemas.microsoft.com/office/powerpoint/2010/main" val="339813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Whirlpool</a:t>
            </a:r>
            <a:r>
              <a:rPr lang="en-CA" i="1" baseline="0" dirty="0" smtClean="0"/>
              <a:t> Corp v </a:t>
            </a:r>
            <a:r>
              <a:rPr lang="en-CA" i="1" baseline="0" dirty="0" err="1" smtClean="0"/>
              <a:t>Camco</a:t>
            </a:r>
            <a:r>
              <a:rPr lang="en-CA" i="1" baseline="0" dirty="0" smtClean="0"/>
              <a:t> Inc</a:t>
            </a:r>
            <a:r>
              <a:rPr lang="en-CA" i="0" baseline="0" dirty="0" smtClean="0"/>
              <a:t>, 2000 SCC 67, [2000] 2 SCR 1067 (Binnie J)</a:t>
            </a:r>
          </a:p>
          <a:p>
            <a:endParaRPr lang="en-CA" i="0" baseline="0" dirty="0" smtClean="0"/>
          </a:p>
          <a:p>
            <a:pPr marL="171450" indent="-171450">
              <a:buFont typeface="Arial" panose="020B0604020202020204" pitchFamily="34" charset="0"/>
              <a:buChar char="•"/>
            </a:pPr>
            <a:r>
              <a:rPr lang="en-CA" i="0" baseline="0" dirty="0" smtClean="0"/>
              <a:t>Start with a brief review of a famous case we are all familiar with that stands for the following:</a:t>
            </a:r>
          </a:p>
          <a:p>
            <a:pPr marL="171450" indent="-171450">
              <a:buFont typeface="Arial" panose="020B0604020202020204" pitchFamily="34" charset="0"/>
              <a:buChar char="•"/>
            </a:pPr>
            <a:endParaRPr lang="en-CA" i="0" baseline="0" dirty="0" smtClean="0"/>
          </a:p>
          <a:p>
            <a:pPr marL="628650" lvl="1" indent="-171450">
              <a:buFont typeface="Arial" panose="020B0604020202020204" pitchFamily="34" charset="0"/>
              <a:buChar char="•"/>
            </a:pPr>
            <a:r>
              <a:rPr lang="en-CA" i="0" baseline="0" dirty="0" smtClean="0"/>
              <a:t>Claims construction is a legal issue for the Court;</a:t>
            </a:r>
          </a:p>
          <a:p>
            <a:pPr marL="628650" lvl="1" indent="-171450">
              <a:buFont typeface="Arial" panose="020B0604020202020204" pitchFamily="34" charset="0"/>
              <a:buChar char="•"/>
            </a:pPr>
            <a:r>
              <a:rPr lang="en-CA" i="0" baseline="0" dirty="0" smtClean="0"/>
              <a:t>But, the Court is to use the “goggles” of the skilled person;</a:t>
            </a:r>
          </a:p>
          <a:p>
            <a:pPr marL="628650" lvl="1" indent="-171450">
              <a:buFont typeface="Arial" panose="020B0604020202020204" pitchFamily="34" charset="0"/>
              <a:buChar char="•"/>
            </a:pPr>
            <a:r>
              <a:rPr lang="en-CA" i="0" baseline="0" dirty="0" smtClean="0"/>
              <a:t>The evidence regarding how the claims look through those “goggles” comes from the experts.</a:t>
            </a:r>
          </a:p>
          <a:p>
            <a:pPr marL="457200" lvl="1" indent="0">
              <a:buFont typeface="Arial" panose="020B0604020202020204" pitchFamily="34" charset="0"/>
              <a:buNone/>
            </a:pPr>
            <a:endParaRPr lang="en-CA" i="0" baseline="0" dirty="0" smtClean="0"/>
          </a:p>
          <a:p>
            <a:pPr marL="171450" indent="-171450">
              <a:buFont typeface="Arial" panose="020B0604020202020204" pitchFamily="34" charset="0"/>
              <a:buChar char="•"/>
            </a:pPr>
            <a:r>
              <a:rPr lang="en-CA" i="0" baseline="0" dirty="0" smtClean="0"/>
              <a:t>New dual action washers from Whirlpool had dual action agitation;</a:t>
            </a:r>
          </a:p>
          <a:p>
            <a:pPr marL="628650" lvl="1" indent="-171450">
              <a:buFont typeface="Arial" panose="020B0604020202020204" pitchFamily="34" charset="0"/>
              <a:buChar char="•"/>
            </a:pPr>
            <a:r>
              <a:rPr lang="en-CA" i="0" baseline="0" dirty="0" smtClean="0"/>
              <a:t>This is illustrated in the animation;</a:t>
            </a:r>
          </a:p>
          <a:p>
            <a:pPr marL="628650" lvl="1" indent="-171450">
              <a:buFont typeface="Arial" panose="020B0604020202020204" pitchFamily="34" charset="0"/>
              <a:buChar char="•"/>
            </a:pPr>
            <a:r>
              <a:rPr lang="en-CA" i="0" baseline="0" dirty="0" smtClean="0"/>
              <a:t>Bottom vanes oscillate separately from upper auger;</a:t>
            </a:r>
          </a:p>
          <a:p>
            <a:pPr marL="628650" lvl="1" indent="-171450">
              <a:buFont typeface="Arial" panose="020B0604020202020204" pitchFamily="34" charset="0"/>
              <a:buChar char="•"/>
            </a:pPr>
            <a:r>
              <a:rPr lang="en-CA" i="0" baseline="0" dirty="0" smtClean="0"/>
              <a:t>The construction issue on interest was whether a “vane” in a co-pending patent application covered both “flexible” and “rigid” vanes;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i="0"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i="0" baseline="0" dirty="0" smtClean="0"/>
              <a:t>Whirlpool had gotten 3 patents – they had all expired in the US when GE/</a:t>
            </a:r>
            <a:r>
              <a:rPr lang="en-CA" i="0" baseline="0" dirty="0" err="1" smtClean="0"/>
              <a:t>Camco</a:t>
            </a:r>
            <a:r>
              <a:rPr lang="en-CA" i="0" baseline="0" dirty="0" smtClean="0"/>
              <a:t> came on the market with their dual action machines;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i="0" baseline="0" dirty="0" smtClean="0"/>
              <a:t>But, in Canada the second and third had time left on them;</a:t>
            </a:r>
          </a:p>
          <a:p>
            <a:pPr marL="171450" lvl="0" indent="-171450">
              <a:buFont typeface="Arial" panose="020B0604020202020204" pitchFamily="34" charset="0"/>
              <a:buChar char="•"/>
            </a:pPr>
            <a:r>
              <a:rPr lang="en-CA" i="0" baseline="0" dirty="0" smtClean="0"/>
              <a:t>Trial – were there any valid and infringed claims in the second and third patents based on sales in Canada;</a:t>
            </a:r>
          </a:p>
          <a:p>
            <a:pPr marL="171450" lvl="0" indent="-171450">
              <a:buFont typeface="Arial" panose="020B0604020202020204" pitchFamily="34" charset="0"/>
              <a:buChar char="•"/>
            </a:pPr>
            <a:r>
              <a:rPr lang="en-CA" i="0" baseline="0" dirty="0" smtClean="0"/>
              <a:t>The second patent (‘803) related to the use of a one way clutch to turn the upper auger;</a:t>
            </a:r>
          </a:p>
          <a:p>
            <a:pPr marL="171450" indent="-171450">
              <a:buFont typeface="Arial" panose="020B0604020202020204" pitchFamily="34" charset="0"/>
              <a:buChar char="•"/>
            </a:pPr>
            <a:r>
              <a:rPr lang="en-CA" i="0" baseline="0" dirty="0" smtClean="0"/>
              <a:t>A problem with this type of agitation caused 3D tangling worse than ever seen before.</a:t>
            </a:r>
          </a:p>
          <a:p>
            <a:pPr marL="171450" indent="-171450">
              <a:buFont typeface="Arial" panose="020B0604020202020204" pitchFamily="34" charset="0"/>
              <a:buChar char="•"/>
            </a:pPr>
            <a:r>
              <a:rPr lang="en-CA" i="0" baseline="0" dirty="0" smtClean="0"/>
              <a:t>The third patent (‘734) taught a solution found by Clark Platt, Whirlpool engineer: use flexible vanes instead of rigid vanes on the agitator (lower part)</a:t>
            </a:r>
          </a:p>
          <a:p>
            <a:pPr marL="171450" lvl="0" indent="-171450">
              <a:buFont typeface="Arial" panose="020B0604020202020204" pitchFamily="34" charset="0"/>
              <a:buChar char="•"/>
            </a:pPr>
            <a:r>
              <a:rPr lang="en-CA" i="0" baseline="0" dirty="0" smtClean="0"/>
              <a:t>A validity related construction issue for the ‘734 Patent was whether the ‘803 patent had already claimed flexible vanes - since the claim was for “vanes”, generally.</a:t>
            </a:r>
          </a:p>
          <a:p>
            <a:pPr marL="171450" lvl="0" indent="-171450">
              <a:buFont typeface="Arial" panose="020B0604020202020204" pitchFamily="34" charset="0"/>
              <a:buChar char="•"/>
            </a:pPr>
            <a:r>
              <a:rPr lang="en-CA" i="0" baseline="0" dirty="0" smtClean="0"/>
              <a:t>If so, then there would be a double-patenting issue with respect to the ‘734 Patent.</a:t>
            </a:r>
            <a:endParaRPr lang="en-US" i="1"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a:t>
            </a:fld>
            <a:endParaRPr lang="en-CA"/>
          </a:p>
        </p:txBody>
      </p:sp>
    </p:spTree>
    <p:extLst>
      <p:ext uri="{BB962C8B-B14F-4D97-AF65-F5344CB8AC3E}">
        <p14:creationId xmlns:p14="http://schemas.microsoft.com/office/powerpoint/2010/main" val="273125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i="0" dirty="0" smtClean="0"/>
              <a:t>To resolve this double patenting</a:t>
            </a:r>
            <a:r>
              <a:rPr lang="en-CA" i="0" baseline="0" dirty="0" smtClean="0"/>
              <a:t> validity issue, t</a:t>
            </a:r>
            <a:r>
              <a:rPr lang="en-CA" i="0" dirty="0" smtClean="0"/>
              <a:t>he</a:t>
            </a:r>
            <a:r>
              <a:rPr lang="en-CA" i="0" baseline="0" dirty="0" smtClean="0"/>
              <a:t> Court had to determine how the skilled person would read and understand the term “substantially vertically oriented vanes”;</a:t>
            </a:r>
          </a:p>
          <a:p>
            <a:pPr marL="171450" indent="-171450">
              <a:buFontTx/>
              <a:buChar char="-"/>
            </a:pPr>
            <a:r>
              <a:rPr lang="en-CA" i="0" baseline="0" dirty="0" smtClean="0"/>
              <a:t>We are interested today in the role the expert evidence played in assisting the Court to answer that question; and to decide the case.</a:t>
            </a: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a:t>
            </a:fld>
            <a:endParaRPr lang="en-CA"/>
          </a:p>
        </p:txBody>
      </p:sp>
    </p:spTree>
    <p:extLst>
      <p:ext uri="{BB962C8B-B14F-4D97-AF65-F5344CB8AC3E}">
        <p14:creationId xmlns:p14="http://schemas.microsoft.com/office/powerpoint/2010/main" val="227585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i="0" dirty="0" smtClean="0"/>
              <a:t>At</a:t>
            </a:r>
            <a:r>
              <a:rPr lang="en-CA" i="0" baseline="0" dirty="0" smtClean="0"/>
              <a:t> trial, the parties were in agreement that the second patent (803 Patent) covered both types of vanes – because the language of the claim was not restricted to one type of vane or the other;</a:t>
            </a:r>
          </a:p>
          <a:p>
            <a:pPr marL="171450" indent="-171450">
              <a:buFontTx/>
              <a:buChar char="-"/>
            </a:pPr>
            <a:r>
              <a:rPr lang="en-CA" i="0" baseline="0" dirty="0" smtClean="0"/>
              <a:t>The defendant’s non-infringement argument was not based on the construction of “vanes”;</a:t>
            </a:r>
          </a:p>
          <a:p>
            <a:pPr marL="171450" indent="-171450">
              <a:buFontTx/>
              <a:buChar char="-"/>
            </a:pPr>
            <a:r>
              <a:rPr lang="en-CA" i="0" baseline="0" dirty="0" smtClean="0"/>
              <a:t>But, the trial judge did find that the term “substantially vertically oriented vanes” should be limited to the rigid vane embodiment disclosed;</a:t>
            </a:r>
          </a:p>
          <a:p>
            <a:pPr marL="171450" indent="-171450">
              <a:buFontTx/>
              <a:buChar char="-"/>
            </a:pPr>
            <a:r>
              <a:rPr lang="en-CA" i="0" baseline="0" dirty="0" smtClean="0"/>
              <a:t>Therefore, the ‘803 Patent was not infringed for a different reason that the defendant had argued for;</a:t>
            </a:r>
          </a:p>
          <a:p>
            <a:pPr marL="171450" indent="-171450">
              <a:buFontTx/>
              <a:buChar char="-"/>
            </a:pPr>
            <a:r>
              <a:rPr lang="en-CA" i="0" baseline="0" dirty="0" smtClean="0"/>
              <a:t>He relied on the expert evidence from the </a:t>
            </a:r>
            <a:r>
              <a:rPr lang="en-CA" i="0" u="sng" baseline="0" dirty="0" smtClean="0"/>
              <a:t>defendant’s</a:t>
            </a:r>
            <a:r>
              <a:rPr lang="en-CA" i="0" baseline="0" dirty="0" smtClean="0"/>
              <a:t> expert (</a:t>
            </a:r>
            <a:r>
              <a:rPr lang="en-CA" i="0" baseline="0" dirty="0" err="1" smtClean="0"/>
              <a:t>Mellinger</a:t>
            </a:r>
            <a:r>
              <a:rPr lang="en-CA" i="0" baseline="0" dirty="0" smtClean="0"/>
              <a:t>) that a skilled person would have understood the ‘803 Patent to be limited to rigid vanes;</a:t>
            </a:r>
          </a:p>
          <a:p>
            <a:pPr marL="171450" indent="-171450">
              <a:buFontTx/>
              <a:buChar char="-"/>
            </a:pPr>
            <a:r>
              <a:rPr lang="en-CA" i="0" baseline="0" dirty="0" smtClean="0"/>
              <a:t>Even though he was critical of this expert’s qualification – not an expert in dual agitation machines;</a:t>
            </a:r>
          </a:p>
          <a:p>
            <a:pPr marL="171450" indent="-171450">
              <a:buFontTx/>
              <a:buChar char="-"/>
            </a:pPr>
            <a:r>
              <a:rPr lang="en-CA" i="0" baseline="0" dirty="0" smtClean="0"/>
              <a:t>But, none of the experts interpreted the ‘803 patent as teaching the use of flexible vanes;</a:t>
            </a:r>
          </a:p>
          <a:p>
            <a:pPr marL="171450" indent="-171450">
              <a:buFontTx/>
              <a:buChar char="-"/>
            </a:pPr>
            <a:r>
              <a:rPr lang="en-CA" i="0" baseline="0" dirty="0" smtClean="0"/>
              <a:t>Therefore, SCC held it was open to the trial judge to adopt a construction of the ‘803 that was different from that advanced by either party;</a:t>
            </a: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4</a:t>
            </a:fld>
            <a:endParaRPr lang="en-CA"/>
          </a:p>
        </p:txBody>
      </p:sp>
    </p:spTree>
    <p:extLst>
      <p:ext uri="{BB962C8B-B14F-4D97-AF65-F5344CB8AC3E}">
        <p14:creationId xmlns:p14="http://schemas.microsoft.com/office/powerpoint/2010/main" val="292870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i="0" baseline="0" dirty="0" smtClean="0"/>
              <a:t>Interestingly, despite having accepted </a:t>
            </a:r>
            <a:r>
              <a:rPr lang="en-CA" i="0" baseline="0" dirty="0" err="1" smtClean="0"/>
              <a:t>Mellinger’s</a:t>
            </a:r>
            <a:r>
              <a:rPr lang="en-CA" i="0" baseline="0" dirty="0" smtClean="0"/>
              <a:t> evidence that the second patent (‘803) was restricted to rigid vanes; he rejected his evidence that it was obvious to add flexible vanes to a dual action machine, as claimed in the third patent (‘734)</a:t>
            </a:r>
          </a:p>
          <a:p>
            <a:pPr marL="171450" indent="-171450">
              <a:buFontTx/>
              <a:buChar char="-"/>
            </a:pPr>
            <a:r>
              <a:rPr lang="en-CA" i="0" baseline="0" dirty="0" smtClean="0"/>
              <a:t>This, on the basis that </a:t>
            </a:r>
            <a:r>
              <a:rPr lang="en-CA" i="0" baseline="0" dirty="0" err="1" smtClean="0"/>
              <a:t>Mellinger</a:t>
            </a:r>
            <a:r>
              <a:rPr lang="en-CA" i="0" baseline="0" dirty="0" smtClean="0"/>
              <a:t> did not have experience with “dual action” machines – common knowledge evolves and </a:t>
            </a:r>
            <a:r>
              <a:rPr lang="en-CA" i="0" baseline="0" dirty="0" err="1" smtClean="0"/>
              <a:t>Mellinger’s</a:t>
            </a:r>
            <a:r>
              <a:rPr lang="en-CA" i="0" baseline="0" dirty="0" smtClean="0"/>
              <a:t> opinion did not account for that;</a:t>
            </a:r>
          </a:p>
          <a:p>
            <a:pPr marL="171450" indent="-171450">
              <a:buFontTx/>
              <a:buChar char="-"/>
            </a:pPr>
            <a:r>
              <a:rPr lang="en-CA" i="0" baseline="0" dirty="0" smtClean="0"/>
              <a:t>Therefore, he was not well placed to give an opinion from the perspective of the person of ordinary skill in the art of </a:t>
            </a:r>
            <a:r>
              <a:rPr lang="en-CA" i="0" u="sng" baseline="0" dirty="0" smtClean="0"/>
              <a:t>dual action</a:t>
            </a:r>
            <a:r>
              <a:rPr lang="en-CA" i="0" baseline="0" dirty="0" smtClean="0"/>
              <a:t> machines;</a:t>
            </a:r>
          </a:p>
          <a:p>
            <a:pPr marL="171450" indent="-171450">
              <a:buFontTx/>
              <a:buChar char="-"/>
            </a:pPr>
            <a:r>
              <a:rPr lang="en-CA" i="0" baseline="0" dirty="0" smtClean="0"/>
              <a:t>The SCC agreed with that decision by the trial judge;</a:t>
            </a:r>
          </a:p>
          <a:p>
            <a:pPr marL="171450" indent="-171450">
              <a:buFontTx/>
              <a:buChar char="-"/>
            </a:pPr>
            <a:r>
              <a:rPr lang="en-CA" i="0" baseline="0" dirty="0" smtClean="0"/>
              <a:t>However, the SCC felt that the trial judge should </a:t>
            </a:r>
            <a:r>
              <a:rPr lang="en-CA" i="0" u="sng" baseline="0" dirty="0" smtClean="0"/>
              <a:t>not</a:t>
            </a:r>
            <a:r>
              <a:rPr lang="en-CA" i="0" baseline="0" dirty="0" smtClean="0"/>
              <a:t> have relied upon the evidence of Whirlpool’s </a:t>
            </a:r>
            <a:r>
              <a:rPr lang="en-CA" i="0" baseline="0" dirty="0" err="1" smtClean="0"/>
              <a:t>inhouse</a:t>
            </a:r>
            <a:r>
              <a:rPr lang="en-CA" i="0" baseline="0" dirty="0" smtClean="0"/>
              <a:t> engineer – because his opinions were “predicated” on his in-house knowledge – therefore his opinions were not from the perspective of the person of </a:t>
            </a:r>
            <a:r>
              <a:rPr lang="en-CA" i="1" u="sng" baseline="0" dirty="0" smtClean="0"/>
              <a:t>ordinary</a:t>
            </a:r>
            <a:r>
              <a:rPr lang="en-CA" i="0" baseline="0" dirty="0" smtClean="0"/>
              <a:t> skill in the art of dual action machines;</a:t>
            </a:r>
          </a:p>
          <a:p>
            <a:pPr marL="171450" indent="-171450">
              <a:buFontTx/>
              <a:buChar char="-"/>
            </a:pPr>
            <a:r>
              <a:rPr lang="en-CA" i="0" baseline="0" dirty="0" smtClean="0"/>
              <a:t>The defendant’s expert knew too little about dual action machines; the plaintiff’s employee was not a good expert either – because he was speaking as an in-house engineer;</a:t>
            </a:r>
          </a:p>
          <a:p>
            <a:pPr marL="171450" indent="-171450">
              <a:buFontTx/>
              <a:buChar char="-"/>
            </a:pPr>
            <a:r>
              <a:rPr lang="en-CA" i="0" baseline="0" dirty="0" smtClean="0"/>
              <a:t>In the end, the tie went to the patentee and the presumption of validity.</a:t>
            </a:r>
          </a:p>
          <a:p>
            <a:pPr marL="171450" indent="-171450">
              <a:buFontTx/>
              <a:buChar char="-"/>
            </a:pPr>
            <a:endParaRPr lang="en-CA" i="0" baseline="0" dirty="0" smtClean="0"/>
          </a:p>
          <a:p>
            <a:pPr marL="171450" indent="-171450">
              <a:buFontTx/>
              <a:buChar char="-"/>
            </a:pPr>
            <a:r>
              <a:rPr lang="en-CA" i="0" baseline="0" dirty="0" smtClean="0"/>
              <a:t>In the result the finding that the 3d patent was valid and infringed was upheld by the SCC.</a:t>
            </a: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5</a:t>
            </a:fld>
            <a:endParaRPr lang="en-CA"/>
          </a:p>
        </p:txBody>
      </p:sp>
    </p:spTree>
    <p:extLst>
      <p:ext uri="{BB962C8B-B14F-4D97-AF65-F5344CB8AC3E}">
        <p14:creationId xmlns:p14="http://schemas.microsoft.com/office/powerpoint/2010/main" val="41296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See </a:t>
            </a:r>
            <a:r>
              <a:rPr lang="en-CA" i="1" dirty="0" smtClean="0"/>
              <a:t>Bristol-Myers Squibb</a:t>
            </a:r>
            <a:r>
              <a:rPr lang="en-CA" i="1" baseline="0" dirty="0" smtClean="0"/>
              <a:t> Canada Co v </a:t>
            </a:r>
            <a:r>
              <a:rPr lang="en-CA" i="1" baseline="0" dirty="0" err="1" smtClean="0"/>
              <a:t>Teva</a:t>
            </a:r>
            <a:r>
              <a:rPr lang="en-CA" i="1" baseline="0" dirty="0" smtClean="0"/>
              <a:t> Canada Ltd</a:t>
            </a:r>
            <a:r>
              <a:rPr lang="en-CA" baseline="0" dirty="0" smtClean="0"/>
              <a:t>, </a:t>
            </a:r>
            <a:r>
              <a:rPr lang="en-CA" dirty="0" smtClean="0"/>
              <a:t>2016 FC 580 at ¶350 (</a:t>
            </a:r>
            <a:r>
              <a:rPr lang="en-CA" dirty="0" err="1" smtClean="0"/>
              <a:t>Mactavish</a:t>
            </a:r>
            <a:r>
              <a:rPr lang="en-CA" dirty="0" smtClean="0"/>
              <a:t>) </a:t>
            </a:r>
            <a:r>
              <a:rPr lang="en-CA" i="0" dirty="0" smtClean="0"/>
              <a:t>[</a:t>
            </a:r>
            <a:r>
              <a:rPr lang="en-CA" i="1" dirty="0" err="1" smtClean="0"/>
              <a:t>Atazanavir</a:t>
            </a:r>
            <a:r>
              <a:rPr lang="en-CA" i="0" dirty="0" smtClean="0"/>
              <a:t>]:</a:t>
            </a:r>
            <a:r>
              <a:rPr lang="en-CA" dirty="0" smtClean="0"/>
              <a:t> “</a:t>
            </a:r>
            <a:r>
              <a:rPr lang="en-CA" sz="1200" b="0" i="0" u="none" strike="noStrike" kern="1200" baseline="0" dirty="0" smtClean="0">
                <a:solidFill>
                  <a:schemeClr val="tx1"/>
                </a:solidFill>
                <a:latin typeface="+mn-lt"/>
                <a:ea typeface="+mn-ea"/>
                <a:cs typeface="+mn-cs"/>
              </a:rPr>
              <a:t>While the Court </a:t>
            </a:r>
            <a:r>
              <a:rPr lang="en-CA" sz="1200" b="1" i="0" u="none" strike="noStrike" kern="1200" baseline="0" dirty="0" smtClean="0">
                <a:solidFill>
                  <a:schemeClr val="tx1"/>
                </a:solidFill>
                <a:latin typeface="+mn-lt"/>
                <a:ea typeface="+mn-ea"/>
                <a:cs typeface="+mn-cs"/>
              </a:rPr>
              <a:t>may</a:t>
            </a:r>
            <a:r>
              <a:rPr lang="en-CA" sz="1200" b="0" i="0" u="none" strike="noStrike" kern="1200" baseline="0" dirty="0" smtClean="0">
                <a:solidFill>
                  <a:schemeClr val="tx1"/>
                </a:solidFill>
                <a:latin typeface="+mn-lt"/>
                <a:ea typeface="+mn-ea"/>
                <a:cs typeface="+mn-cs"/>
              </a:rPr>
              <a:t> obtain the assistance of experts, claims construction is a matter of law, and it is </a:t>
            </a:r>
            <a:r>
              <a:rPr lang="en-CA" sz="1200" b="1" i="0" u="none" strike="noStrike" kern="1200" baseline="0" dirty="0" smtClean="0">
                <a:solidFill>
                  <a:schemeClr val="tx1"/>
                </a:solidFill>
                <a:latin typeface="+mn-lt"/>
                <a:ea typeface="+mn-ea"/>
                <a:cs typeface="+mn-cs"/>
              </a:rPr>
              <a:t>ultimately the role of the Court, and not the experts, to construe the claims</a:t>
            </a:r>
            <a:r>
              <a:rPr lang="en-CA" sz="1200" b="0" i="0" u="none" strike="noStrike" kern="1200" baseline="0" dirty="0" smtClean="0">
                <a:solidFill>
                  <a:schemeClr val="tx1"/>
                </a:solidFill>
                <a:latin typeface="+mn-lt"/>
                <a:ea typeface="+mn-ea"/>
                <a:cs typeface="+mn-cs"/>
              </a:rPr>
              <a:t>: </a:t>
            </a:r>
            <a:r>
              <a:rPr lang="en-CA" sz="1200" b="0" i="1" u="none" strike="noStrike" kern="1200" baseline="0" dirty="0" smtClean="0">
                <a:solidFill>
                  <a:schemeClr val="tx1"/>
                </a:solidFill>
                <a:latin typeface="+mn-lt"/>
                <a:ea typeface="+mn-ea"/>
                <a:cs typeface="+mn-cs"/>
              </a:rPr>
              <a:t>Whirlpool</a:t>
            </a:r>
            <a:r>
              <a:rPr lang="en-CA" sz="1200" b="0" i="0" u="none" strike="noStrike" kern="1200" baseline="0" dirty="0" smtClean="0">
                <a:solidFill>
                  <a:schemeClr val="tx1"/>
                </a:solidFill>
                <a:latin typeface="+mn-lt"/>
                <a:ea typeface="+mn-ea"/>
                <a:cs typeface="+mn-cs"/>
              </a:rPr>
              <a:t>, above at para. 61.</a:t>
            </a:r>
            <a:r>
              <a:rPr lang="en-US" sz="1200" b="0" i="0" u="none" strike="noStrike" kern="1200" baseline="0" dirty="0" smtClean="0">
                <a:solidFill>
                  <a:schemeClr val="tx1"/>
                </a:solidFill>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	– the parties had put forward the “sleeve” as the constructions issue – the Court was free to come to its own construction;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smtClean="0">
                <a:solidFill>
                  <a:schemeClr val="tx1"/>
                </a:solidFill>
                <a:latin typeface="+mn-lt"/>
                <a:ea typeface="+mn-ea"/>
                <a:cs typeface="+mn-cs"/>
              </a:rPr>
              <a:t>See also </a:t>
            </a:r>
            <a:r>
              <a:rPr lang="en-CA" sz="1200" b="0" i="1" u="none" strike="noStrike" kern="1200" baseline="0" dirty="0" err="1" smtClean="0">
                <a:solidFill>
                  <a:schemeClr val="tx1"/>
                </a:solidFill>
                <a:latin typeface="+mn-lt"/>
                <a:ea typeface="+mn-ea"/>
                <a:cs typeface="+mn-cs"/>
              </a:rPr>
              <a:t>Uponor</a:t>
            </a:r>
            <a:r>
              <a:rPr lang="en-CA" sz="1200" b="0" i="1" u="none" strike="noStrike" kern="1200" baseline="0" dirty="0" smtClean="0">
                <a:solidFill>
                  <a:schemeClr val="tx1"/>
                </a:solidFill>
                <a:latin typeface="+mn-lt"/>
                <a:ea typeface="+mn-ea"/>
                <a:cs typeface="+mn-cs"/>
              </a:rPr>
              <a:t> AB v </a:t>
            </a:r>
            <a:r>
              <a:rPr lang="en-CA" sz="1200" b="0" i="1" u="none" strike="noStrike" kern="1200" baseline="0" dirty="0" err="1" smtClean="0">
                <a:solidFill>
                  <a:schemeClr val="tx1"/>
                </a:solidFill>
                <a:latin typeface="+mn-lt"/>
                <a:ea typeface="+mn-ea"/>
                <a:cs typeface="+mn-cs"/>
              </a:rPr>
              <a:t>Heatlink</a:t>
            </a:r>
            <a:r>
              <a:rPr lang="en-CA" sz="1200" b="0" i="1" u="none" strike="noStrike" kern="1200" baseline="0" dirty="0" smtClean="0">
                <a:solidFill>
                  <a:schemeClr val="tx1"/>
                </a:solidFill>
                <a:latin typeface="+mn-lt"/>
                <a:ea typeface="+mn-ea"/>
                <a:cs typeface="+mn-cs"/>
              </a:rPr>
              <a:t> Group Inc</a:t>
            </a:r>
            <a:r>
              <a:rPr lang="en-CA" sz="1200" b="0" i="0" u="none" strike="noStrike" kern="1200" baseline="0" dirty="0" smtClean="0">
                <a:solidFill>
                  <a:schemeClr val="tx1"/>
                </a:solidFill>
                <a:latin typeface="+mn-lt"/>
                <a:ea typeface="+mn-ea"/>
                <a:cs typeface="+mn-cs"/>
              </a:rPr>
              <a:t>, 2016 FC 320 at ¶34 (Manson): “</a:t>
            </a:r>
            <a:r>
              <a:rPr lang="en-CA" sz="1200" b="0" i="0" kern="1200" dirty="0" smtClean="0">
                <a:solidFill>
                  <a:schemeClr val="tx1"/>
                </a:solidFill>
                <a:effectLst/>
                <a:latin typeface="+mn-lt"/>
                <a:ea typeface="+mn-ea"/>
                <a:cs typeface="+mn-cs"/>
              </a:rPr>
              <a:t>There was some divergence in opinion around “polymer material” and “filters”, however, </a:t>
            </a:r>
            <a:r>
              <a:rPr lang="en-CA" sz="1200" b="1" i="0" kern="1200" dirty="0" smtClean="0">
                <a:solidFill>
                  <a:schemeClr val="tx1"/>
                </a:solidFill>
                <a:effectLst/>
                <a:latin typeface="+mn-lt"/>
                <a:ea typeface="+mn-ea"/>
                <a:cs typeface="+mn-cs"/>
              </a:rPr>
              <a:t>I do not find the experts’ views necessary to help the Court define or construe these terms</a:t>
            </a:r>
            <a:r>
              <a:rPr lang="en-CA" sz="1200" b="0" i="0" kern="1200" dirty="0" smtClean="0">
                <a:solidFill>
                  <a:schemeClr val="tx1"/>
                </a:solidFill>
                <a:effectLst/>
                <a:latin typeface="+mn-lt"/>
                <a:ea typeface="+mn-ea"/>
                <a:cs typeface="+mn-cs"/>
              </a:rPr>
              <a:t>.</a:t>
            </a:r>
            <a:r>
              <a:rPr lang="en-CA" sz="1200" b="0" i="0" u="none" strike="noStrike" kern="1200" baseline="0" dirty="0" smtClean="0">
                <a:solidFill>
                  <a:schemeClr val="tx1"/>
                </a:solidFill>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smtClean="0">
                <a:solidFill>
                  <a:schemeClr val="tx1"/>
                </a:solidFill>
                <a:latin typeface="+mn-lt"/>
                <a:ea typeface="+mn-ea"/>
                <a:cs typeface="+mn-cs"/>
              </a:rPr>
              <a:t>	- the Court may not need the evidence of the experts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1" kern="1200" dirty="0" smtClean="0">
                <a:solidFill>
                  <a:schemeClr val="tx1"/>
                </a:solidFill>
                <a:effectLst/>
                <a:latin typeface="+mn-lt"/>
                <a:ea typeface="+mn-ea"/>
                <a:cs typeface="+mn-cs"/>
              </a:rPr>
              <a:t>R v Mohan</a:t>
            </a:r>
            <a:r>
              <a:rPr lang="en-CA" sz="1200" b="0" i="0" kern="1200" dirty="0" smtClean="0">
                <a:solidFill>
                  <a:schemeClr val="tx1"/>
                </a:solidFill>
                <a:effectLst/>
                <a:latin typeface="+mn-lt"/>
                <a:ea typeface="+mn-ea"/>
                <a:cs typeface="+mn-cs"/>
              </a:rPr>
              <a:t>, [1994] 2 SCR 9 at 21 (</a:t>
            </a:r>
            <a:r>
              <a:rPr lang="en-CA" sz="1200" b="0" i="0" kern="1200" dirty="0" err="1" smtClean="0">
                <a:solidFill>
                  <a:schemeClr val="tx1"/>
                </a:solidFill>
                <a:effectLst/>
                <a:latin typeface="+mn-lt"/>
                <a:ea typeface="+mn-ea"/>
                <a:cs typeface="+mn-cs"/>
              </a:rPr>
              <a:t>Sopinka</a:t>
            </a:r>
            <a:r>
              <a:rPr lang="en-CA" sz="1200" b="0" i="0" kern="1200" dirty="0" smtClean="0">
                <a:solidFill>
                  <a:schemeClr val="tx1"/>
                </a:solidFill>
                <a:effectLst/>
                <a:latin typeface="+mn-lt"/>
                <a:ea typeface="+mn-ea"/>
                <a:cs typeface="+mn-cs"/>
              </a:rPr>
              <a:t>): “There is a danger that expert evidence will be misused and will distort the fact-finding process.  Dressed up in scientific language which the jury does not easily understand and submitted through a witness of impressive antecedents, this evidence is apt to be accepted by the jury as being virtually infallible and as having more weight than it deserves.”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smtClean="0">
                <a:solidFill>
                  <a:schemeClr val="tx1"/>
                </a:solidFill>
                <a:effectLst/>
                <a:latin typeface="+mn-lt"/>
                <a:ea typeface="+mn-ea"/>
                <a:cs typeface="+mn-cs"/>
              </a:rPr>
              <a:t>	- Whirlpool is an application of the principle that expert evidence should not be given “more weight than it deserves”</a:t>
            </a:r>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6</a:t>
            </a:fld>
            <a:endParaRPr lang="en-CA"/>
          </a:p>
        </p:txBody>
      </p:sp>
    </p:spTree>
    <p:extLst>
      <p:ext uri="{BB962C8B-B14F-4D97-AF65-F5344CB8AC3E}">
        <p14:creationId xmlns:p14="http://schemas.microsoft.com/office/powerpoint/2010/main" val="237848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smtClean="0"/>
              <a:t>- Where the experts’ evidence will often</a:t>
            </a:r>
            <a:r>
              <a:rPr lang="en-CA" baseline="0" dirty="0" smtClean="0"/>
              <a:t> be most helpful is in putting the Court in the position of the skilled person;</a:t>
            </a:r>
          </a:p>
          <a:p>
            <a:pPr marL="171450" indent="-171450">
              <a:buFontTx/>
              <a:buChar char="-"/>
            </a:pPr>
            <a:endParaRPr lang="en-CA" baseline="0" dirty="0" smtClean="0"/>
          </a:p>
          <a:p>
            <a:pPr marL="0" indent="0">
              <a:buFontTx/>
              <a:buNone/>
            </a:pPr>
            <a:r>
              <a:rPr lang="en-CA" baseline="0" dirty="0" smtClean="0"/>
              <a:t>- Especially to the extent the experts can agree on things that the skilled person would know;</a:t>
            </a:r>
          </a:p>
          <a:p>
            <a:pPr marL="171450" indent="-171450">
              <a:buFontTx/>
              <a:buChar char="-"/>
            </a:pPr>
            <a:endParaRPr lang="en-CA" baseline="0" dirty="0" smtClean="0"/>
          </a:p>
          <a:p>
            <a:pPr marL="0" indent="0">
              <a:buFontTx/>
              <a:buNone/>
            </a:pPr>
            <a:r>
              <a:rPr lang="en-CA" baseline="0" dirty="0" smtClean="0"/>
              <a:t>- Next we will look at some ways in which the Court may approach the task of weighing the expert evidence – because they may well disagree on a lot;</a:t>
            </a:r>
            <a:endParaRPr lang="en-CA" dirty="0" smtClean="0"/>
          </a:p>
          <a:p>
            <a:endParaRPr lang="en-CA" dirty="0" smtClean="0"/>
          </a:p>
          <a:p>
            <a:r>
              <a:rPr lang="en-CA" dirty="0" smtClean="0"/>
              <a:t>- Patents</a:t>
            </a:r>
            <a:r>
              <a:rPr lang="en-CA" baseline="0" dirty="0" smtClean="0"/>
              <a:t> are not directed to “grammarians, etymologists or the public generally”</a:t>
            </a: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7</a:t>
            </a:fld>
            <a:endParaRPr lang="en-CA"/>
          </a:p>
        </p:txBody>
      </p:sp>
    </p:spTree>
    <p:extLst>
      <p:ext uri="{BB962C8B-B14F-4D97-AF65-F5344CB8AC3E}">
        <p14:creationId xmlns:p14="http://schemas.microsoft.com/office/powerpoint/2010/main" val="65189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the</a:t>
            </a:r>
            <a:r>
              <a:rPr lang="en-CA" baseline="0" dirty="0" smtClean="0"/>
              <a:t> Court will often prefer one expert over another, that does not mean the Court has to fully adopt one expert’s opinion. The Court is free to accept some evidence from one expert, and other evidence from another expert.</a:t>
            </a: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8</a:t>
            </a:fld>
            <a:endParaRPr lang="en-CA"/>
          </a:p>
        </p:txBody>
      </p:sp>
    </p:spTree>
    <p:extLst>
      <p:ext uri="{BB962C8B-B14F-4D97-AF65-F5344CB8AC3E}">
        <p14:creationId xmlns:p14="http://schemas.microsoft.com/office/powerpoint/2010/main" val="148732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9</a:t>
            </a:fld>
            <a:endParaRPr lang="en-CA"/>
          </a:p>
        </p:txBody>
      </p:sp>
    </p:spTree>
    <p:extLst>
      <p:ext uri="{BB962C8B-B14F-4D97-AF65-F5344CB8AC3E}">
        <p14:creationId xmlns:p14="http://schemas.microsoft.com/office/powerpoint/2010/main" val="3778720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3999" cy="3592576"/>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91200"/>
            <a:ext cx="9155838" cy="1127834"/>
          </a:xfrm>
          <a:prstGeom prst="rect">
            <a:avLst/>
          </a:prstGeom>
        </p:spPr>
      </p:pic>
      <p:sp>
        <p:nvSpPr>
          <p:cNvPr id="2" name="Title 1"/>
          <p:cNvSpPr>
            <a:spLocks noGrp="1"/>
          </p:cNvSpPr>
          <p:nvPr>
            <p:ph type="ctrTitle" hasCustomPrompt="1"/>
          </p:nvPr>
        </p:nvSpPr>
        <p:spPr>
          <a:xfrm>
            <a:off x="609600" y="3657600"/>
            <a:ext cx="7772400" cy="990600"/>
          </a:xfrm>
        </p:spPr>
        <p:txBody>
          <a:bodyPr anchor="b">
            <a:normAutofit/>
          </a:bodyPr>
          <a:lstStyle>
            <a:lvl1pPr>
              <a:defRPr sz="3400">
                <a:solidFill>
                  <a:schemeClr val="tx2"/>
                </a:solidFill>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609600" y="4724400"/>
            <a:ext cx="7772400" cy="838200"/>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0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p>
        </p:txBody>
      </p:sp>
      <p:sp>
        <p:nvSpPr>
          <p:cNvPr id="10" name="Text Placeholder 9"/>
          <p:cNvSpPr>
            <a:spLocks noGrp="1"/>
          </p:cNvSpPr>
          <p:nvPr>
            <p:ph type="body" sz="quarter" idx="10" hasCustomPrompt="1"/>
          </p:nvPr>
        </p:nvSpPr>
        <p:spPr>
          <a:xfrm>
            <a:off x="609600" y="6019800"/>
            <a:ext cx="3429000" cy="233690"/>
          </a:xfrm>
        </p:spPr>
        <p:txBody>
          <a:bodyPr/>
          <a:lstStyle>
            <a:lvl1pPr marL="0" indent="0">
              <a:buNone/>
              <a:defRPr lang="en-US" sz="11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838" y="3135376"/>
            <a:ext cx="9155838" cy="381000"/>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91400" y="6051803"/>
            <a:ext cx="1362459" cy="545593"/>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285750"/>
            <a:ext cx="9144000" cy="214559"/>
          </a:xfrm>
          <a:prstGeom prst="rect">
            <a:avLst/>
          </a:prstGeom>
        </p:spPr>
      </p:pic>
      <p:pic>
        <p:nvPicPr>
          <p:cNvPr id="21" name="Picture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73839" y="-76200"/>
            <a:ext cx="1066799" cy="1153019"/>
          </a:xfrm>
          <a:prstGeom prst="rect">
            <a:avLst/>
          </a:prstGeom>
        </p:spPr>
      </p:pic>
    </p:spTree>
    <p:extLst>
      <p:ext uri="{BB962C8B-B14F-4D97-AF65-F5344CB8AC3E}">
        <p14:creationId xmlns:p14="http://schemas.microsoft.com/office/powerpoint/2010/main" val="566183147"/>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155" y="228600"/>
            <a:ext cx="8077200" cy="1066800"/>
          </a:xfrm>
        </p:spPr>
        <p:txBody>
          <a:bodyPr>
            <a:normAutofit/>
          </a:bodyPr>
          <a:lstStyle>
            <a:lvl1pPr algn="l">
              <a:defRPr>
                <a:solidFill>
                  <a:schemeClr val="tx2"/>
                </a:solidFill>
              </a:defRPr>
            </a:lvl1pPr>
          </a:lstStyle>
          <a:p>
            <a:r>
              <a:rPr lang="en-US" smtClean="0"/>
              <a:t>Click to edit Master title style</a:t>
            </a:r>
            <a:endParaRPr lang="en-CA" dirty="0"/>
          </a:p>
        </p:txBody>
      </p:sp>
      <p:sp>
        <p:nvSpPr>
          <p:cNvPr id="3" name="Content Placeholder 2"/>
          <p:cNvSpPr>
            <a:spLocks noGrp="1"/>
          </p:cNvSpPr>
          <p:nvPr>
            <p:ph idx="1"/>
          </p:nvPr>
        </p:nvSpPr>
        <p:spPr>
          <a:xfrm>
            <a:off x="573155" y="1600201"/>
            <a:ext cx="8229600" cy="4190999"/>
          </a:xfrm>
        </p:spPr>
        <p:txBody>
          <a:bodyPr>
            <a:normAutofit/>
          </a:bodyPr>
          <a:lstStyle>
            <a:lvl1pPr>
              <a:defRPr sz="2400"/>
            </a:lvl1pPr>
            <a:lvl2pPr>
              <a:defRPr sz="2400"/>
            </a:lvl2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730256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709"/>
            <a:ext cx="9144000" cy="3640182"/>
          </a:xfrm>
          <a:prstGeom prst="rect">
            <a:avLst/>
          </a:prstGeom>
        </p:spPr>
      </p:pic>
      <p:sp>
        <p:nvSpPr>
          <p:cNvPr id="3"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7"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00370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709"/>
            <a:ext cx="9144000" cy="3640182"/>
          </a:xfrm>
          <a:prstGeom prst="rect">
            <a:avLst/>
          </a:prstGeom>
        </p:spPr>
      </p:pic>
      <p:sp>
        <p:nvSpPr>
          <p:cNvPr id="8"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3063765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754755"/>
          </a:xfrm>
          <a:prstGeom prst="rect">
            <a:avLst/>
          </a:prstGeom>
        </p:spPr>
      </p:pic>
    </p:spTree>
    <p:extLst>
      <p:ext uri="{BB962C8B-B14F-4D97-AF65-F5344CB8AC3E}">
        <p14:creationId xmlns:p14="http://schemas.microsoft.com/office/powerpoint/2010/main" val="2258853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9" y="-76200"/>
            <a:ext cx="9137841" cy="3713931"/>
          </a:xfrm>
          <a:prstGeom prst="rect">
            <a:avLst/>
          </a:prstGeom>
        </p:spPr>
      </p:pic>
    </p:spTree>
    <p:extLst>
      <p:ext uri="{BB962C8B-B14F-4D97-AF65-F5344CB8AC3E}">
        <p14:creationId xmlns:p14="http://schemas.microsoft.com/office/powerpoint/2010/main" val="120007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CA"/>
          </a:p>
        </p:txBody>
      </p:sp>
      <p:sp>
        <p:nvSpPr>
          <p:cNvPr id="3" name="Content Placeholder 2"/>
          <p:cNvSpPr>
            <a:spLocks noGrp="1"/>
          </p:cNvSpPr>
          <p:nvPr>
            <p:ph sz="half" idx="1"/>
          </p:nvPr>
        </p:nvSpPr>
        <p:spPr>
          <a:xfrm>
            <a:off x="573154" y="1600201"/>
            <a:ext cx="3922645" cy="4191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Content Placeholder 3"/>
          <p:cNvSpPr>
            <a:spLocks noGrp="1"/>
          </p:cNvSpPr>
          <p:nvPr>
            <p:ph sz="half" idx="2"/>
          </p:nvPr>
        </p:nvSpPr>
        <p:spPr>
          <a:xfrm>
            <a:off x="4648200" y="1600201"/>
            <a:ext cx="4038600" cy="4191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1004615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1075" y="5029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p:nvCxnSpPr>
        <p:spPr>
          <a:xfrm>
            <a:off x="1798638" y="4953000"/>
            <a:ext cx="5478462" cy="0"/>
          </a:xfrm>
          <a:prstGeom prst="line">
            <a:avLst/>
          </a:prstGeom>
          <a:ln w="22225">
            <a:solidFill>
              <a:srgbClr val="0C1975"/>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1792288" y="1600201"/>
            <a:ext cx="5486400" cy="3127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a:p>
        </p:txBody>
      </p:sp>
      <p:sp>
        <p:nvSpPr>
          <p:cNvPr id="6" name="Title 1"/>
          <p:cNvSpPr txBox="1">
            <a:spLocks/>
          </p:cNvSpPr>
          <p:nvPr userDrawn="1"/>
        </p:nvSpPr>
        <p:spPr bwMode="auto">
          <a:xfrm>
            <a:off x="573155"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05471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Slide-General">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9600" y="3810000"/>
            <a:ext cx="7772400" cy="685799"/>
          </a:xfrm>
        </p:spPr>
        <p:txBody>
          <a:bodyPr>
            <a:noAutofit/>
          </a:bodyPr>
          <a:lstStyle>
            <a:lvl1pPr>
              <a:defRPr sz="4000" baseline="0">
                <a:solidFill>
                  <a:schemeClr val="tx2"/>
                </a:solidFill>
              </a:defRPr>
            </a:lvl1pPr>
          </a:lstStyle>
          <a:p>
            <a:r>
              <a:rPr lang="en-US" dirty="0" smtClean="0"/>
              <a:t>THANK YOU</a:t>
            </a:r>
            <a:endParaRPr lang="en-CA" dirty="0"/>
          </a:p>
        </p:txBody>
      </p:sp>
      <p:sp>
        <p:nvSpPr>
          <p:cNvPr id="15" name="Subtitle 2"/>
          <p:cNvSpPr>
            <a:spLocks noGrp="1"/>
          </p:cNvSpPr>
          <p:nvPr>
            <p:ph type="subTitle" idx="1" hasCustomPrompt="1"/>
          </p:nvPr>
        </p:nvSpPr>
        <p:spPr>
          <a:xfrm>
            <a:off x="609600" y="4597878"/>
            <a:ext cx="7772400" cy="1040922"/>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2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br>
              <a:rPr lang="en-US" dirty="0" smtClean="0"/>
            </a:br>
            <a:r>
              <a:rPr lang="en-US" dirty="0" smtClean="0"/>
              <a:t>Email address</a:t>
            </a:r>
          </a:p>
        </p:txBody>
      </p:sp>
      <p:sp>
        <p:nvSpPr>
          <p:cNvPr id="11" name="Text Placeholder 9"/>
          <p:cNvSpPr>
            <a:spLocks noGrp="1"/>
          </p:cNvSpPr>
          <p:nvPr>
            <p:ph type="body" sz="quarter" idx="10" hasCustomPrompt="1"/>
          </p:nvPr>
        </p:nvSpPr>
        <p:spPr>
          <a:xfrm>
            <a:off x="609600" y="5943600"/>
            <a:ext cx="3429000" cy="233690"/>
          </a:xfrm>
        </p:spPr>
        <p:txBody>
          <a:bodyPr/>
          <a:lstStyle>
            <a:lvl1pPr marL="0" indent="0">
              <a:buNone/>
              <a:defRPr lang="en-US" sz="11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 y="-76200"/>
            <a:ext cx="9141414" cy="3592576"/>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124200"/>
            <a:ext cx="9144000" cy="392176"/>
          </a:xfrm>
          <a:prstGeom prst="rect">
            <a:avLst/>
          </a:prstGeom>
        </p:spPr>
      </p:pic>
    </p:spTree>
    <p:extLst>
      <p:ext uri="{BB962C8B-B14F-4D97-AF65-F5344CB8AC3E}">
        <p14:creationId xmlns:p14="http://schemas.microsoft.com/office/powerpoint/2010/main" val="70411226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791200"/>
            <a:ext cx="9146314" cy="1066800"/>
          </a:xfrm>
          <a:prstGeom prst="rect">
            <a:avLst/>
          </a:prstGeom>
        </p:spPr>
      </p:pic>
      <p:sp>
        <p:nvSpPr>
          <p:cNvPr id="1026" name="Title Placeholder 1"/>
          <p:cNvSpPr>
            <a:spLocks noGrp="1"/>
          </p:cNvSpPr>
          <p:nvPr>
            <p:ph type="title"/>
          </p:nvPr>
        </p:nvSpPr>
        <p:spPr bwMode="auto">
          <a:xfrm>
            <a:off x="573155"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573155" y="1600201"/>
            <a:ext cx="8229600"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pic>
        <p:nvPicPr>
          <p:cNvPr id="5" name="Picture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91400" y="6051803"/>
            <a:ext cx="1362459" cy="545593"/>
          </a:xfrm>
          <a:prstGeom prst="rect">
            <a:avLst/>
          </a:prstGeom>
        </p:spPr>
      </p:pic>
      <p:pic>
        <p:nvPicPr>
          <p:cNvPr id="12" name="Picture 1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49411"/>
            <a:ext cx="9144000" cy="20181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06" r:id="rId4"/>
    <p:sldLayoutId id="2147483807" r:id="rId5"/>
    <p:sldLayoutId id="2147483808" r:id="rId6"/>
    <p:sldLayoutId id="2147483797" r:id="rId7"/>
    <p:sldLayoutId id="2147483802" r:id="rId8"/>
    <p:sldLayoutId id="2147483805"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tx2">
              <a:lumMod val="7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p:titleStyle>
    <p:bodyStyle>
      <a:lvl1pPr marL="342900" indent="-34290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ts val="1000"/>
        </a:spcBef>
        <a:spcAft>
          <a:spcPct val="0"/>
        </a:spcAft>
        <a:buFont typeface="Arial"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ts val="1000"/>
        </a:spcBef>
        <a:spcAft>
          <a:spcPct val="0"/>
        </a:spcAft>
        <a:buFont typeface="Arial"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ts val="1000"/>
        </a:spcBef>
        <a:spcAft>
          <a:spcPct val="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CA" dirty="0" smtClean="0"/>
              <a:t>Expert Evidence – Cutting to the Chase:</a:t>
            </a:r>
            <a:br>
              <a:rPr lang="en-CA" dirty="0" smtClean="0"/>
            </a:br>
            <a:r>
              <a:rPr lang="en-CA" sz="2700" i="1" dirty="0" smtClean="0"/>
              <a:t>The Expert’s Role in Claims Construction</a:t>
            </a:r>
            <a:endParaRPr lang="en-US" i="1" dirty="0"/>
          </a:p>
        </p:txBody>
      </p:sp>
      <p:sp>
        <p:nvSpPr>
          <p:cNvPr id="5" name="Subtitle 4"/>
          <p:cNvSpPr>
            <a:spLocks noGrp="1"/>
          </p:cNvSpPr>
          <p:nvPr>
            <p:ph type="subTitle" idx="1"/>
          </p:nvPr>
        </p:nvSpPr>
        <p:spPr/>
        <p:txBody>
          <a:bodyPr>
            <a:normAutofit fontScale="77500" lnSpcReduction="20000"/>
          </a:bodyPr>
          <a:lstStyle/>
          <a:p>
            <a:pPr algn="ctr"/>
            <a:r>
              <a:rPr lang="en-CA" dirty="0" smtClean="0"/>
              <a:t>Adam Bobker – Slides by Michael Burgess</a:t>
            </a:r>
          </a:p>
          <a:p>
            <a:endParaRPr lang="en-CA" dirty="0" smtClean="0"/>
          </a:p>
          <a:p>
            <a:pPr algn="ctr"/>
            <a:r>
              <a:rPr lang="en-CA" i="1" dirty="0"/>
              <a:t>7</a:t>
            </a:r>
            <a:r>
              <a:rPr lang="en-CA" i="1" baseline="30000" dirty="0"/>
              <a:t>th</a:t>
            </a:r>
            <a:r>
              <a:rPr lang="en-CA" i="1" dirty="0"/>
              <a:t> Annual Patent Colloquium at the University of Toronto, Faculty of Law</a:t>
            </a:r>
            <a:endParaRPr lang="en-US" i="1" dirty="0"/>
          </a:p>
        </p:txBody>
      </p:sp>
      <p:sp>
        <p:nvSpPr>
          <p:cNvPr id="6" name="Text Placeholder 5"/>
          <p:cNvSpPr>
            <a:spLocks noGrp="1"/>
          </p:cNvSpPr>
          <p:nvPr>
            <p:ph type="body" sz="quarter" idx="10"/>
          </p:nvPr>
        </p:nvSpPr>
        <p:spPr/>
        <p:txBody>
          <a:bodyPr/>
          <a:lstStyle/>
          <a:p>
            <a:r>
              <a:rPr lang="en-CA" dirty="0" smtClean="0"/>
              <a:t>November 9, 2018</a:t>
            </a:r>
            <a:endParaRPr lang="en-US" dirty="0"/>
          </a:p>
        </p:txBody>
      </p:sp>
    </p:spTree>
    <p:extLst>
      <p:ext uri="{BB962C8B-B14F-4D97-AF65-F5344CB8AC3E}">
        <p14:creationId xmlns:p14="http://schemas.microsoft.com/office/powerpoint/2010/main" val="24613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Assessing Expert Evidence</a:t>
            </a:r>
            <a:endParaRPr lang="en-US" dirty="0"/>
          </a:p>
        </p:txBody>
      </p:sp>
      <p:sp>
        <p:nvSpPr>
          <p:cNvPr id="3" name="Content Placeholder 2"/>
          <p:cNvSpPr>
            <a:spLocks noGrp="1"/>
          </p:cNvSpPr>
          <p:nvPr>
            <p:ph idx="1"/>
          </p:nvPr>
        </p:nvSpPr>
        <p:spPr/>
        <p:txBody>
          <a:bodyPr>
            <a:normAutofit/>
          </a:bodyPr>
          <a:lstStyle/>
          <a:p>
            <a:pPr marL="0" indent="0">
              <a:buNone/>
            </a:pPr>
            <a:r>
              <a:rPr lang="en-CA" dirty="0" smtClean="0"/>
              <a:t>Many factors for Court to consider in assessment:</a:t>
            </a:r>
          </a:p>
          <a:p>
            <a:r>
              <a:rPr lang="en-CA" dirty="0" smtClean="0"/>
              <a:t>Expert’s assignment/instructions</a:t>
            </a:r>
          </a:p>
          <a:p>
            <a:r>
              <a:rPr lang="en-CA" dirty="0" smtClean="0"/>
              <a:t>Relative expert qualifications</a:t>
            </a:r>
          </a:p>
          <a:p>
            <a:r>
              <a:rPr lang="en-CA" dirty="0" smtClean="0"/>
              <a:t>Level of analytical care</a:t>
            </a:r>
          </a:p>
          <a:p>
            <a:r>
              <a:rPr lang="en-CA" dirty="0" smtClean="0"/>
              <a:t>Independence</a:t>
            </a:r>
          </a:p>
          <a:p>
            <a:r>
              <a:rPr lang="en-CA" dirty="0" smtClean="0"/>
              <a:t>Methodology</a:t>
            </a:r>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10</a:t>
            </a:fld>
            <a:endParaRPr lang="en-CA" dirty="0"/>
          </a:p>
        </p:txBody>
      </p:sp>
    </p:spTree>
    <p:extLst>
      <p:ext uri="{BB962C8B-B14F-4D97-AF65-F5344CB8AC3E}">
        <p14:creationId xmlns:p14="http://schemas.microsoft.com/office/powerpoint/2010/main" val="103483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of Review on Appeal</a:t>
            </a:r>
            <a:endParaRPr lang="en-US" dirty="0"/>
          </a:p>
        </p:txBody>
      </p:sp>
      <p:sp>
        <p:nvSpPr>
          <p:cNvPr id="3" name="Content Placeholder 2"/>
          <p:cNvSpPr>
            <a:spLocks noGrp="1"/>
          </p:cNvSpPr>
          <p:nvPr>
            <p:ph idx="1"/>
          </p:nvPr>
        </p:nvSpPr>
        <p:spPr/>
        <p:txBody>
          <a:bodyPr>
            <a:normAutofit/>
          </a:bodyPr>
          <a:lstStyle/>
          <a:p>
            <a:r>
              <a:rPr lang="en-CA" dirty="0" smtClean="0"/>
              <a:t>Construction is a matter of law</a:t>
            </a:r>
          </a:p>
          <a:p>
            <a:r>
              <a:rPr lang="en-CA" dirty="0" smtClean="0"/>
              <a:t>Reviewed on appeal using the “correctness” standard</a:t>
            </a:r>
          </a:p>
          <a:p>
            <a:endParaRPr lang="en-CA" dirty="0"/>
          </a:p>
          <a:p>
            <a:pPr marL="0" indent="0" algn="ctr">
              <a:buNone/>
            </a:pPr>
            <a:r>
              <a:rPr lang="en-CA" dirty="0" smtClean="0"/>
              <a:t>… but …</a:t>
            </a:r>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11</a:t>
            </a:fld>
            <a:endParaRPr lang="en-CA" dirty="0"/>
          </a:p>
        </p:txBody>
      </p:sp>
    </p:spTree>
    <p:extLst>
      <p:ext uri="{BB962C8B-B14F-4D97-AF65-F5344CB8AC3E}">
        <p14:creationId xmlns:p14="http://schemas.microsoft.com/office/powerpoint/2010/main" val="216262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of Review on Appeal</a:t>
            </a:r>
            <a:endParaRPr lang="en-US" dirty="0"/>
          </a:p>
        </p:txBody>
      </p:sp>
      <p:sp>
        <p:nvSpPr>
          <p:cNvPr id="3" name="Content Placeholder 2"/>
          <p:cNvSpPr>
            <a:spLocks noGrp="1"/>
          </p:cNvSpPr>
          <p:nvPr>
            <p:ph idx="1"/>
          </p:nvPr>
        </p:nvSpPr>
        <p:spPr/>
        <p:txBody>
          <a:bodyPr>
            <a:normAutofit/>
          </a:bodyPr>
          <a:lstStyle/>
          <a:p>
            <a:pPr marL="0" indent="0" algn="just">
              <a:buNone/>
            </a:pPr>
            <a:r>
              <a:rPr lang="en-CA" i="1" dirty="0" smtClean="0"/>
              <a:t>“</a:t>
            </a:r>
            <a:r>
              <a:rPr lang="en-CA" i="1" dirty="0"/>
              <a:t>Overall, a court nearly always reads a patent through goggles supplied by the experts whom the judge considers to be credible and accurate. Because of that, in practice, the standard of review of palpable and overriding error will often apply. This Court has acknowledged this practical reality for a while </a:t>
            </a:r>
            <a:r>
              <a:rPr lang="en-CA" i="1" dirty="0" smtClean="0"/>
              <a:t>now…</a:t>
            </a:r>
          </a:p>
          <a:p>
            <a:pPr marL="0" indent="0" algn="just">
              <a:buNone/>
            </a:pPr>
            <a:r>
              <a:rPr lang="en-CA" i="1" dirty="0"/>
              <a:t>Often the experts’ testimony stretches beyond opinion evidence and goes into factual matters within their knowledge that are relevant to the construction </a:t>
            </a:r>
            <a:r>
              <a:rPr lang="en-CA" i="1" dirty="0" smtClean="0"/>
              <a:t>exercise</a:t>
            </a:r>
            <a:r>
              <a:rPr lang="en-CA" dirty="0" smtClean="0"/>
              <a:t>”</a:t>
            </a:r>
          </a:p>
          <a:p>
            <a:pPr marL="0" indent="0" algn="r">
              <a:buNone/>
            </a:pPr>
            <a:r>
              <a:rPr lang="en-CA" sz="1100" i="1" dirty="0" smtClean="0"/>
              <a:t>Cobalt Pharmaceuticals Co v Bayer Inc</a:t>
            </a:r>
            <a:r>
              <a:rPr lang="en-CA" sz="1100" dirty="0" smtClean="0"/>
              <a:t>, 2015 FCA 116 at ¶ 17-18 (</a:t>
            </a:r>
            <a:r>
              <a:rPr lang="en-CA" sz="1100" dirty="0" err="1" smtClean="0"/>
              <a:t>Stratas</a:t>
            </a:r>
            <a:r>
              <a:rPr lang="en-CA" sz="1100" dirty="0" smtClean="0"/>
              <a:t>)</a:t>
            </a:r>
            <a:endParaRPr lang="en-US" sz="1100"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12</a:t>
            </a:fld>
            <a:endParaRPr lang="en-CA" dirty="0"/>
          </a:p>
        </p:txBody>
      </p:sp>
    </p:spTree>
    <p:extLst>
      <p:ext uri="{BB962C8B-B14F-4D97-AF65-F5344CB8AC3E}">
        <p14:creationId xmlns:p14="http://schemas.microsoft.com/office/powerpoint/2010/main" val="366013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of Review on Appeal</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CA" dirty="0" smtClean="0"/>
              <a:t>“</a:t>
            </a:r>
            <a:r>
              <a:rPr lang="en-CA" i="1" dirty="0" smtClean="0"/>
              <a:t>[I]t </a:t>
            </a:r>
            <a:r>
              <a:rPr lang="en-CA" i="1" dirty="0"/>
              <a:t>will often be difficult, if not unrealistic and artificial, to distinguish between those aspects of claim construction that flow from the trial judge’s assessment of expert evidence from the words of the claim </a:t>
            </a:r>
            <a:r>
              <a:rPr lang="en-CA" i="1" dirty="0" smtClean="0"/>
              <a:t>themselves. </a:t>
            </a:r>
            <a:r>
              <a:rPr lang="en-CA" i="1" dirty="0"/>
              <a:t>After all, the construction of a patent is heavily dependent on the evidence given by persons skilled in the art, and that evidence will bear heavily on the judge’s </a:t>
            </a:r>
            <a:r>
              <a:rPr lang="en-CA" i="1" dirty="0" smtClean="0"/>
              <a:t>findings…. [T]he</a:t>
            </a:r>
            <a:r>
              <a:rPr lang="en-CA" i="1" dirty="0"/>
              <a:t> construction of a patent is a question of law to be reviewed on a standard of correctness, </a:t>
            </a:r>
            <a:r>
              <a:rPr lang="en-CA" b="1" i="1" dirty="0"/>
              <a:t>but trial judges are nevertheless entitled to some leeway as they are often in a much better position than appellate judges to understand the intricacies of the art</a:t>
            </a:r>
            <a:r>
              <a:rPr lang="en-CA" i="1" dirty="0"/>
              <a:t> underlying the invention disclosed in a patent</a:t>
            </a:r>
            <a:r>
              <a:rPr lang="en-CA" i="1" dirty="0" smtClean="0"/>
              <a:t>.</a:t>
            </a:r>
            <a:r>
              <a:rPr lang="en-CA" dirty="0" smtClean="0"/>
              <a:t>”</a:t>
            </a:r>
          </a:p>
          <a:p>
            <a:pPr marL="0" indent="0" algn="r">
              <a:buNone/>
            </a:pPr>
            <a:r>
              <a:rPr lang="en-CA" sz="1100" i="1" dirty="0" smtClean="0"/>
              <a:t>NOVA Chemicals Corp v Dow Chemical Co</a:t>
            </a:r>
            <a:r>
              <a:rPr lang="en-CA" sz="1100" dirty="0" smtClean="0"/>
              <a:t>, 2016 FCA 216 at ¶ 15 (De </a:t>
            </a:r>
            <a:r>
              <a:rPr lang="en-CA" sz="1100" dirty="0" err="1" smtClean="0"/>
              <a:t>Montigny</a:t>
            </a:r>
            <a:r>
              <a:rPr lang="en-CA" sz="1100" dirty="0" smtClean="0"/>
              <a:t>) [emphasis added]</a:t>
            </a:r>
            <a:endParaRPr lang="en-US" sz="1100"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13</a:t>
            </a:fld>
            <a:endParaRPr lang="en-CA" dirty="0"/>
          </a:p>
        </p:txBody>
      </p:sp>
    </p:spTree>
    <p:extLst>
      <p:ext uri="{BB962C8B-B14F-4D97-AF65-F5344CB8AC3E}">
        <p14:creationId xmlns:p14="http://schemas.microsoft.com/office/powerpoint/2010/main" val="18150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Standard of Review on Appeal</a:t>
            </a:r>
            <a:endParaRPr lang="en-US" dirty="0"/>
          </a:p>
        </p:txBody>
      </p:sp>
      <p:sp>
        <p:nvSpPr>
          <p:cNvPr id="3" name="Content Placeholder 2"/>
          <p:cNvSpPr>
            <a:spLocks noGrp="1"/>
          </p:cNvSpPr>
          <p:nvPr>
            <p:ph idx="1"/>
          </p:nvPr>
        </p:nvSpPr>
        <p:spPr/>
        <p:txBody>
          <a:bodyPr/>
          <a:lstStyle/>
          <a:p>
            <a:pPr marL="0" indent="0" algn="just">
              <a:buNone/>
            </a:pPr>
            <a:r>
              <a:rPr lang="en-CA" dirty="0"/>
              <a:t>“</a:t>
            </a:r>
            <a:r>
              <a:rPr lang="en-CA" i="1" dirty="0"/>
              <a:t>Since the construction of a patent, including its specification, is a question of law, correctness is the applicable standard of </a:t>
            </a:r>
            <a:r>
              <a:rPr lang="en-CA" i="1" dirty="0" smtClean="0"/>
              <a:t>review. However, </a:t>
            </a:r>
            <a:r>
              <a:rPr lang="en-CA" b="1" i="1" dirty="0" smtClean="0"/>
              <a:t>any </a:t>
            </a:r>
            <a:r>
              <a:rPr lang="en-CA" b="1" i="1" dirty="0"/>
              <a:t>assessment of the evidence</a:t>
            </a:r>
            <a:r>
              <a:rPr lang="en-CA" i="1" dirty="0"/>
              <a:t> (concerning the state of scientific knowledge at the relevant time, or how a reasonable POSITA would understand the patent, for example) made by the Judge in the course of reaching his conclusion </a:t>
            </a:r>
            <a:r>
              <a:rPr lang="en-CA" b="1" i="1" dirty="0"/>
              <a:t>on the construction of the patent is reviewable for palpable and overriding error</a:t>
            </a:r>
            <a:r>
              <a:rPr lang="en-CA" b="1" i="1" dirty="0" smtClean="0"/>
              <a:t>.</a:t>
            </a:r>
            <a:r>
              <a:rPr lang="en-CA" dirty="0" smtClean="0"/>
              <a:t>”</a:t>
            </a:r>
          </a:p>
          <a:p>
            <a:pPr marL="0" indent="0" algn="r">
              <a:buNone/>
            </a:pPr>
            <a:r>
              <a:rPr lang="en-CA" sz="1000" i="1" dirty="0" smtClean="0"/>
              <a:t>Mylan Pharmaceuticals ULC v AstraZeneca Canada, Inc</a:t>
            </a:r>
            <a:r>
              <a:rPr lang="en-CA" sz="1000" dirty="0" smtClean="0"/>
              <a:t>, 2012 FCA 109 at ¶20 (Evans) [citations omitted, emphasis added]</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14</a:t>
            </a:fld>
            <a:endParaRPr lang="en-CA" dirty="0"/>
          </a:p>
        </p:txBody>
      </p:sp>
    </p:spTree>
    <p:extLst>
      <p:ext uri="{BB962C8B-B14F-4D97-AF65-F5344CB8AC3E}">
        <p14:creationId xmlns:p14="http://schemas.microsoft.com/office/powerpoint/2010/main" val="4172821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Appellate Review of Construction Based on Knowledge of POSITA</a:t>
            </a:r>
            <a:endParaRPr lang="en-US" dirty="0"/>
          </a:p>
        </p:txBody>
      </p:sp>
      <p:sp>
        <p:nvSpPr>
          <p:cNvPr id="3" name="Content Placeholder 2"/>
          <p:cNvSpPr>
            <a:spLocks noGrp="1"/>
          </p:cNvSpPr>
          <p:nvPr>
            <p:ph idx="1"/>
          </p:nvPr>
        </p:nvSpPr>
        <p:spPr/>
        <p:txBody>
          <a:bodyPr/>
          <a:lstStyle/>
          <a:p>
            <a:pPr marL="0" indent="0" algn="just">
              <a:buNone/>
            </a:pPr>
            <a:r>
              <a:rPr lang="en-CA" dirty="0"/>
              <a:t>“</a:t>
            </a:r>
            <a:r>
              <a:rPr lang="en-CA" i="1" dirty="0"/>
              <a:t>My careful review of the claims, read in the context of the disclosure, </a:t>
            </a:r>
            <a:r>
              <a:rPr lang="en-CA" b="1" i="1" dirty="0"/>
              <a:t>informed by the evidence as to the common general knowledge of the POSITA</a:t>
            </a:r>
            <a:r>
              <a:rPr lang="en-CA" i="1" dirty="0"/>
              <a:t> leads me to conclude that the Federal Court erred in construing the expression “engine cradle” restrictively. In doing so, the Court rewrote the claims as if they read </a:t>
            </a:r>
            <a:r>
              <a:rPr lang="en-CA" i="1" dirty="0" smtClean="0"/>
              <a:t>‘a </a:t>
            </a:r>
            <a:r>
              <a:rPr lang="en-CA" i="1" dirty="0"/>
              <a:t>walled engine cradle forward of the </a:t>
            </a:r>
            <a:r>
              <a:rPr lang="en-CA" i="1" dirty="0" smtClean="0"/>
              <a:t>tunnel’. </a:t>
            </a:r>
            <a:r>
              <a:rPr lang="en-CA" i="1" dirty="0"/>
              <a:t>Thus, on a correct interpretation of the claims at issue, the engine cradle is not limited to a variety that included walls.</a:t>
            </a:r>
            <a:r>
              <a:rPr lang="en-CA" dirty="0"/>
              <a:t>”</a:t>
            </a:r>
            <a:endParaRPr lang="en-CA" dirty="0" smtClean="0"/>
          </a:p>
          <a:p>
            <a:pPr marL="0" indent="0" algn="r">
              <a:buNone/>
            </a:pPr>
            <a:r>
              <a:rPr lang="en-CA" sz="1000" i="1" dirty="0" smtClean="0"/>
              <a:t>Bombardier Recreational Products Inc v Arctic Cat, Inc</a:t>
            </a:r>
            <a:r>
              <a:rPr lang="en-CA" sz="1000" dirty="0" smtClean="0"/>
              <a:t>, 2018 FCA 172 at ¶57 (Evans) [emphasis added]</a:t>
            </a:r>
            <a:endParaRPr lang="en-US" sz="1000"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15</a:t>
            </a:fld>
            <a:endParaRPr lang="en-CA" dirty="0"/>
          </a:p>
        </p:txBody>
      </p:sp>
    </p:spTree>
    <p:extLst>
      <p:ext uri="{BB962C8B-B14F-4D97-AF65-F5344CB8AC3E}">
        <p14:creationId xmlns:p14="http://schemas.microsoft.com/office/powerpoint/2010/main" val="2961893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Appellate Order for Reconsideration of Knowledge of POSITA</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CA" dirty="0" smtClean="0">
                <a:solidFill>
                  <a:schemeClr val="tx1"/>
                </a:solidFill>
              </a:rPr>
              <a:t>“</a:t>
            </a:r>
            <a:r>
              <a:rPr lang="en-CA" b="1" i="1" dirty="0" smtClean="0">
                <a:solidFill>
                  <a:schemeClr val="tx1"/>
                </a:solidFill>
              </a:rPr>
              <a:t>In </a:t>
            </a:r>
            <a:r>
              <a:rPr lang="en-CA" b="1" i="1" dirty="0">
                <a:solidFill>
                  <a:schemeClr val="tx1"/>
                </a:solidFill>
              </a:rPr>
              <a:t>conducting its obviousness inquiry, the Federal Court did not consider the impact of any knowledge possessed by the POSITA in respect of fuel equipment design</a:t>
            </a:r>
            <a:r>
              <a:rPr lang="en-CA" i="1" dirty="0">
                <a:solidFill>
                  <a:schemeClr val="tx1"/>
                </a:solidFill>
              </a:rPr>
              <a:t> on obviousness and instead focussed its discussion on the fact that the claimed invention represented an improvement in the way in which hot refueling was undertaken. This may well be true, but that does not necessarily mean that the invention claimed in the 567 Patent was not obvious if it would have been obvious or obvious to try for someone with the knowledge of the POSITA in respect of fuel equipment design</a:t>
            </a:r>
            <a:r>
              <a:rPr lang="en-CA" i="1" dirty="0" smtClean="0">
                <a:solidFill>
                  <a:schemeClr val="tx1"/>
                </a:solidFill>
              </a:rPr>
              <a:t>.</a:t>
            </a:r>
            <a:r>
              <a:rPr lang="en-CA" dirty="0" smtClean="0">
                <a:solidFill>
                  <a:schemeClr val="tx1"/>
                </a:solidFill>
              </a:rPr>
              <a:t>”</a:t>
            </a:r>
            <a:endParaRPr lang="en-CA" dirty="0">
              <a:solidFill>
                <a:schemeClr val="tx1"/>
              </a:solidFill>
            </a:endParaRPr>
          </a:p>
          <a:p>
            <a:pPr marL="0" indent="0" algn="r">
              <a:buNone/>
            </a:pPr>
            <a:r>
              <a:rPr lang="en-CA" sz="1000" i="1" dirty="0" smtClean="0"/>
              <a:t>AFD Petroleum Ltd v </a:t>
            </a:r>
            <a:r>
              <a:rPr lang="en-CA" sz="1000" i="1" dirty="0" err="1" smtClean="0"/>
              <a:t>Frac</a:t>
            </a:r>
            <a:r>
              <a:rPr lang="en-CA" sz="1000" i="1" dirty="0" smtClean="0"/>
              <a:t> Shack Inc</a:t>
            </a:r>
            <a:r>
              <a:rPr lang="en-CA" sz="1000" dirty="0" smtClean="0"/>
              <a:t>, 2018 FCA 140 at ¶45 (Gleason) [emphasis added]</a:t>
            </a:r>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16</a:t>
            </a:fld>
            <a:endParaRPr lang="en-CA" dirty="0"/>
          </a:p>
        </p:txBody>
      </p:sp>
    </p:spTree>
    <p:extLst>
      <p:ext uri="{BB962C8B-B14F-4D97-AF65-F5344CB8AC3E}">
        <p14:creationId xmlns:p14="http://schemas.microsoft.com/office/powerpoint/2010/main" val="1033608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Thank you</a:t>
            </a:r>
            <a:endParaRPr lang="en-US" dirty="0"/>
          </a:p>
        </p:txBody>
      </p:sp>
      <p:sp>
        <p:nvSpPr>
          <p:cNvPr id="3" name="Subtitle 2"/>
          <p:cNvSpPr>
            <a:spLocks noGrp="1"/>
          </p:cNvSpPr>
          <p:nvPr>
            <p:ph type="subTitle" idx="1"/>
          </p:nvPr>
        </p:nvSpPr>
        <p:spPr/>
        <p:txBody>
          <a:bodyPr/>
          <a:lstStyle/>
          <a:p>
            <a:r>
              <a:rPr lang="en-CA" dirty="0" smtClean="0"/>
              <a:t>Adam </a:t>
            </a:r>
            <a:r>
              <a:rPr lang="en-CA" dirty="0" err="1" smtClean="0"/>
              <a:t>Bobker</a:t>
            </a:r>
            <a:r>
              <a:rPr lang="en-CA" dirty="0" smtClean="0"/>
              <a:t>, Partner</a:t>
            </a:r>
          </a:p>
          <a:p>
            <a:r>
              <a:rPr lang="en-CA" dirty="0" smtClean="0"/>
              <a:t>abobker@bereskinparr.com</a:t>
            </a:r>
            <a:endParaRPr lang="en-US" dirty="0"/>
          </a:p>
        </p:txBody>
      </p:sp>
      <p:sp>
        <p:nvSpPr>
          <p:cNvPr id="4" name="Text Placeholder 3"/>
          <p:cNvSpPr>
            <a:spLocks noGrp="1"/>
          </p:cNvSpPr>
          <p:nvPr>
            <p:ph type="body" sz="quarter" idx="10"/>
          </p:nvPr>
        </p:nvSpPr>
        <p:spPr/>
        <p:txBody>
          <a:bodyPr/>
          <a:lstStyle/>
          <a:p>
            <a:r>
              <a:rPr lang="en-CA" dirty="0" smtClean="0"/>
              <a:t>November 9, 2018</a:t>
            </a:r>
            <a:endParaRPr lang="en-US" dirty="0"/>
          </a:p>
        </p:txBody>
      </p:sp>
    </p:spTree>
    <p:extLst>
      <p:ext uri="{BB962C8B-B14F-4D97-AF65-F5344CB8AC3E}">
        <p14:creationId xmlns:p14="http://schemas.microsoft.com/office/powerpoint/2010/main" val="13823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6649" y="1064459"/>
            <a:ext cx="3524250" cy="4142951"/>
          </a:xfrm>
          <a:prstGeom prst="rect">
            <a:avLst/>
          </a:prstGeom>
        </p:spPr>
      </p:pic>
      <p:pic>
        <p:nvPicPr>
          <p:cNvPr id="6" name="Picture 5"/>
          <p:cNvPicPr>
            <a:picLocks noChangeAspect="1"/>
          </p:cNvPicPr>
          <p:nvPr/>
        </p:nvPicPr>
        <p:blipFill>
          <a:blip r:embed="rId4"/>
          <a:stretch>
            <a:fillRect/>
          </a:stretch>
        </p:blipFill>
        <p:spPr>
          <a:xfrm>
            <a:off x="5029200" y="1592827"/>
            <a:ext cx="3352800" cy="3235479"/>
          </a:xfrm>
          <a:prstGeom prst="rect">
            <a:avLst/>
          </a:prstGeom>
        </p:spPr>
      </p:pic>
      <p:pic>
        <p:nvPicPr>
          <p:cNvPr id="7" name="Picture 6"/>
          <p:cNvPicPr>
            <a:picLocks noChangeAspect="1"/>
          </p:cNvPicPr>
          <p:nvPr/>
        </p:nvPicPr>
        <p:blipFill rotWithShape="1">
          <a:blip r:embed="rId4"/>
          <a:srcRect l="23444" t="21499" r="24501" b="26698"/>
          <a:stretch/>
        </p:blipFill>
        <p:spPr>
          <a:xfrm>
            <a:off x="5808406" y="2279753"/>
            <a:ext cx="1745293" cy="1712698"/>
          </a:xfrm>
          <a:prstGeom prst="ellipse">
            <a:avLst/>
          </a:prstGeom>
        </p:spPr>
      </p:pic>
      <p:pic>
        <p:nvPicPr>
          <p:cNvPr id="8" name="Picture 7"/>
          <p:cNvPicPr>
            <a:picLocks noChangeAspect="1"/>
          </p:cNvPicPr>
          <p:nvPr/>
        </p:nvPicPr>
        <p:blipFill rotWithShape="1">
          <a:blip r:embed="rId4"/>
          <a:srcRect l="38185" t="36198" r="39242" b="41395"/>
          <a:stretch/>
        </p:blipFill>
        <p:spPr>
          <a:xfrm>
            <a:off x="6302638" y="2765542"/>
            <a:ext cx="756827" cy="740787"/>
          </a:xfrm>
          <a:prstGeom prst="ellipse">
            <a:avLst/>
          </a:prstGeom>
        </p:spPr>
      </p:pic>
      <p:sp>
        <p:nvSpPr>
          <p:cNvPr id="2" name="Title 1"/>
          <p:cNvSpPr>
            <a:spLocks noGrp="1"/>
          </p:cNvSpPr>
          <p:nvPr>
            <p:ph type="title"/>
          </p:nvPr>
        </p:nvSpPr>
        <p:spPr/>
        <p:txBody>
          <a:bodyPr/>
          <a:lstStyle/>
          <a:p>
            <a:r>
              <a:rPr lang="en-CA" i="1" dirty="0" smtClean="0"/>
              <a:t>Whirlpool Corp v </a:t>
            </a:r>
            <a:r>
              <a:rPr lang="en-CA" i="1" dirty="0" err="1" smtClean="0"/>
              <a:t>Camco</a:t>
            </a:r>
            <a:r>
              <a:rPr lang="en-CA" i="1" dirty="0" smtClean="0"/>
              <a:t> Inc</a:t>
            </a:r>
            <a:endParaRPr lang="en-US" i="1" dirty="0"/>
          </a:p>
        </p:txBody>
      </p:sp>
      <p:sp>
        <p:nvSpPr>
          <p:cNvPr id="3" name="Content Placeholder 2"/>
          <p:cNvSpPr>
            <a:spLocks noGrp="1"/>
          </p:cNvSpPr>
          <p:nvPr>
            <p:ph idx="1"/>
          </p:nvPr>
        </p:nvSpPr>
        <p:spPr>
          <a:xfrm>
            <a:off x="573155" y="5029201"/>
            <a:ext cx="8229600" cy="865136"/>
          </a:xfrm>
        </p:spPr>
        <p:txBody>
          <a:bodyPr>
            <a:normAutofit fontScale="92500" lnSpcReduction="10000"/>
          </a:bodyPr>
          <a:lstStyle/>
          <a:p>
            <a:pPr marL="0" indent="0" algn="ctr">
              <a:lnSpc>
                <a:spcPct val="120000"/>
              </a:lnSpc>
              <a:spcBef>
                <a:spcPts val="0"/>
              </a:spcBef>
              <a:buNone/>
            </a:pPr>
            <a:r>
              <a:rPr lang="en-CA" b="1" i="1" dirty="0" smtClean="0"/>
              <a:t>Dual Action Washing Machines</a:t>
            </a:r>
          </a:p>
          <a:p>
            <a:pPr marL="0" indent="0" algn="ctr">
              <a:lnSpc>
                <a:spcPct val="120000"/>
              </a:lnSpc>
              <a:spcBef>
                <a:spcPts val="0"/>
              </a:spcBef>
              <a:buNone/>
            </a:pPr>
            <a:r>
              <a:rPr lang="en-CA" i="1" dirty="0" smtClean="0"/>
              <a:t>Canadian Patent No. 1,095,734</a:t>
            </a:r>
            <a:endParaRPr lang="en-US" i="1"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a:t>
            </a:fld>
            <a:endParaRPr lang="en-CA" dirty="0"/>
          </a:p>
        </p:txBody>
      </p:sp>
    </p:spTree>
    <p:extLst>
      <p:ext uri="{BB962C8B-B14F-4D97-AF65-F5344CB8AC3E}">
        <p14:creationId xmlns:p14="http://schemas.microsoft.com/office/powerpoint/2010/main" val="15816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1000"/>
                                  </p:stCondLst>
                                  <p:childTnLst>
                                    <p:animRot by="21600000">
                                      <p:cBhvr>
                                        <p:cTn id="6" dur="3000" fill="hold"/>
                                        <p:tgtEl>
                                          <p:spTgt spid="8"/>
                                        </p:tgtEl>
                                        <p:attrNameLst>
                                          <p:attrName>r</p:attrName>
                                        </p:attrNameLst>
                                      </p:cBhvr>
                                    </p:animRot>
                                  </p:childTnLst>
                                </p:cTn>
                              </p:par>
                              <p:par>
                                <p:cTn id="7" presetID="8" presetClass="emph" presetSubtype="0" repeatCount="indefinite" autoRev="1" fill="hold" nodeType="withEffect">
                                  <p:stCondLst>
                                    <p:cond delay="1000"/>
                                  </p:stCondLst>
                                  <p:childTnLst>
                                    <p:animRot by="5400000">
                                      <p:cBhvr>
                                        <p:cTn id="8" dur="1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Whirlpool Corp v </a:t>
            </a:r>
            <a:r>
              <a:rPr lang="en-CA" i="1" dirty="0" err="1" smtClean="0"/>
              <a:t>Camco</a:t>
            </a:r>
            <a:r>
              <a:rPr lang="en-CA" i="1" dirty="0" smtClean="0"/>
              <a:t> Inc</a:t>
            </a:r>
            <a:endParaRPr lang="en-US" i="1"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a:t>
            </a:fld>
            <a:endParaRPr lang="en-CA"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676649" y="1064459"/>
            <a:ext cx="3524250" cy="4142951"/>
          </a:xfrm>
          <a:prstGeom prst="rect">
            <a:avLst/>
          </a:prstGeom>
        </p:spPr>
      </p:pic>
      <p:pic>
        <p:nvPicPr>
          <p:cNvPr id="10" name="Picture 9"/>
          <p:cNvPicPr>
            <a:picLocks noChangeAspect="1"/>
          </p:cNvPicPr>
          <p:nvPr/>
        </p:nvPicPr>
        <p:blipFill>
          <a:blip r:embed="rId4"/>
          <a:stretch>
            <a:fillRect/>
          </a:stretch>
        </p:blipFill>
        <p:spPr>
          <a:xfrm>
            <a:off x="5029200" y="1592827"/>
            <a:ext cx="3352800" cy="3235479"/>
          </a:xfrm>
          <a:prstGeom prst="rect">
            <a:avLst/>
          </a:prstGeom>
        </p:spPr>
      </p:pic>
      <p:pic>
        <p:nvPicPr>
          <p:cNvPr id="11" name="Picture 10"/>
          <p:cNvPicPr>
            <a:picLocks noChangeAspect="1"/>
          </p:cNvPicPr>
          <p:nvPr/>
        </p:nvPicPr>
        <p:blipFill rotWithShape="1">
          <a:blip r:embed="rId4"/>
          <a:srcRect l="23444" t="21499" r="24501" b="26698"/>
          <a:stretch/>
        </p:blipFill>
        <p:spPr>
          <a:xfrm>
            <a:off x="5808406" y="2279753"/>
            <a:ext cx="1745293" cy="1712698"/>
          </a:xfrm>
          <a:prstGeom prst="ellipse">
            <a:avLst/>
          </a:prstGeom>
        </p:spPr>
      </p:pic>
      <p:pic>
        <p:nvPicPr>
          <p:cNvPr id="12" name="Picture 11"/>
          <p:cNvPicPr>
            <a:picLocks noChangeAspect="1"/>
          </p:cNvPicPr>
          <p:nvPr/>
        </p:nvPicPr>
        <p:blipFill rotWithShape="1">
          <a:blip r:embed="rId4"/>
          <a:srcRect l="38185" t="36198" r="39242" b="41395"/>
          <a:stretch/>
        </p:blipFill>
        <p:spPr>
          <a:xfrm>
            <a:off x="6302638" y="2765542"/>
            <a:ext cx="756827" cy="740787"/>
          </a:xfrm>
          <a:prstGeom prst="ellipse">
            <a:avLst/>
          </a:prstGeom>
        </p:spPr>
      </p:pic>
      <p:sp>
        <p:nvSpPr>
          <p:cNvPr id="3" name="Content Placeholder 2"/>
          <p:cNvSpPr>
            <a:spLocks noGrp="1"/>
          </p:cNvSpPr>
          <p:nvPr>
            <p:ph idx="1"/>
          </p:nvPr>
        </p:nvSpPr>
        <p:spPr/>
        <p:txBody>
          <a:bodyPr>
            <a:normAutofit/>
          </a:bodyPr>
          <a:lstStyle/>
          <a:p>
            <a:r>
              <a:rPr lang="en-CA" dirty="0" smtClean="0"/>
              <a:t>Did the earlier 803 Patent claim flexible vanes?</a:t>
            </a:r>
          </a:p>
          <a:p>
            <a:endParaRPr lang="en-CA" dirty="0"/>
          </a:p>
          <a:p>
            <a:endParaRPr lang="en-CA" dirty="0" smtClean="0"/>
          </a:p>
          <a:p>
            <a:endParaRPr lang="en-CA" dirty="0"/>
          </a:p>
          <a:p>
            <a:endParaRPr lang="en-CA" dirty="0" smtClean="0"/>
          </a:p>
          <a:p>
            <a:endParaRPr lang="en-CA" dirty="0"/>
          </a:p>
          <a:p>
            <a:r>
              <a:rPr lang="en-CA" dirty="0" smtClean="0"/>
              <a:t>What was the expert’s role in construction?</a:t>
            </a:r>
            <a:endParaRPr lang="en-CA" dirty="0"/>
          </a:p>
        </p:txBody>
      </p:sp>
      <p:pic>
        <p:nvPicPr>
          <p:cNvPr id="15" name="Picture 14"/>
          <p:cNvPicPr>
            <a:picLocks noChangeAspect="1"/>
          </p:cNvPicPr>
          <p:nvPr/>
        </p:nvPicPr>
        <p:blipFill rotWithShape="1">
          <a:blip r:embed="rId5"/>
          <a:srcRect b="6147"/>
          <a:stretch/>
        </p:blipFill>
        <p:spPr>
          <a:xfrm>
            <a:off x="781877" y="2016710"/>
            <a:ext cx="7990741" cy="2326690"/>
          </a:xfrm>
          <a:prstGeom prst="rect">
            <a:avLst/>
          </a:prstGeom>
        </p:spPr>
      </p:pic>
      <p:pic>
        <p:nvPicPr>
          <p:cNvPr id="16" name="Picture 15"/>
          <p:cNvPicPr>
            <a:picLocks noChangeAspect="1"/>
          </p:cNvPicPr>
          <p:nvPr/>
        </p:nvPicPr>
        <p:blipFill rotWithShape="1">
          <a:blip r:embed="rId5"/>
          <a:srcRect l="16915" t="81558" r="19193" b="6147"/>
          <a:stretch/>
        </p:blipFill>
        <p:spPr>
          <a:xfrm>
            <a:off x="2133601" y="4038600"/>
            <a:ext cx="5105400" cy="304800"/>
          </a:xfrm>
          <a:prstGeom prst="rect">
            <a:avLst/>
          </a:prstGeom>
        </p:spPr>
      </p:pic>
    </p:spTree>
    <p:extLst>
      <p:ext uri="{BB962C8B-B14F-4D97-AF65-F5344CB8AC3E}">
        <p14:creationId xmlns:p14="http://schemas.microsoft.com/office/powerpoint/2010/main" val="88816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40000" y="40000"/>
                                    </p:animScale>
                                  </p:childTnLst>
                                </p:cTn>
                              </p:par>
                              <p:par>
                                <p:cTn id="7" presetID="37" presetClass="path" presetSubtype="0" accel="50000" decel="50000" fill="hold" nodeType="withEffect">
                                  <p:stCondLst>
                                    <p:cond delay="0"/>
                                  </p:stCondLst>
                                  <p:childTnLst>
                                    <p:animMotion origin="layout" path="M -4.72222E-6 4.81481E-6 L 0.20504 0.00902 C 0.24827 0.0118 0.30712 -0.00325 0.36476 -0.03288 C 0.43125 -0.0669 0.48021 -0.10672 0.5106 -0.14769 L 0.65955 -0.33727 " pathEditMode="relative" rAng="20340000" ptsTypes="AAAAA">
                                      <p:cBhvr>
                                        <p:cTn id="8" dur="2000" fill="hold"/>
                                        <p:tgtEl>
                                          <p:spTgt spid="9"/>
                                        </p:tgtEl>
                                        <p:attrNameLst>
                                          <p:attrName>ppt_x</p:attrName>
                                          <p:attrName>ppt_y</p:attrName>
                                        </p:attrNameLst>
                                      </p:cBhvr>
                                      <p:rCtr x="34896" y="-10162"/>
                                    </p:animMotion>
                                  </p:childTnLst>
                                </p:cTn>
                              </p:par>
                              <p:par>
                                <p:cTn id="9" presetID="8" presetClass="emph" presetSubtype="0" repeatCount="indefinite" fill="hold" nodeType="withEffect">
                                  <p:stCondLst>
                                    <p:cond delay="0"/>
                                  </p:stCondLst>
                                  <p:childTnLst>
                                    <p:animRot by="21600000">
                                      <p:cBhvr>
                                        <p:cTn id="10" dur="3000" fill="hold"/>
                                        <p:tgtEl>
                                          <p:spTgt spid="12"/>
                                        </p:tgtEl>
                                        <p:attrNameLst>
                                          <p:attrName>r</p:attrName>
                                        </p:attrNameLst>
                                      </p:cBhvr>
                                    </p:animRot>
                                  </p:childTnLst>
                                </p:cTn>
                              </p:par>
                              <p:par>
                                <p:cTn id="11" presetID="8" presetClass="emph" presetSubtype="0" repeatCount="indefinite" autoRev="1" fill="hold" nodeType="withEffect">
                                  <p:stCondLst>
                                    <p:cond delay="0"/>
                                  </p:stCondLst>
                                  <p:childTnLst>
                                    <p:animRot by="5400000">
                                      <p:cBhvr>
                                        <p:cTn id="12" dur="1500" fill="hold"/>
                                        <p:tgtEl>
                                          <p:spTgt spid="11"/>
                                        </p:tgtEl>
                                        <p:attrNameLst>
                                          <p:attrName>r</p:attrName>
                                        </p:attrNameLst>
                                      </p:cBhvr>
                                    </p:animRo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9" presetClass="emph" presetSubtype="0" nodeType="afterEffect">
                                  <p:stCondLst>
                                    <p:cond delay="3000"/>
                                  </p:stCondLst>
                                  <p:childTnLst>
                                    <p:set>
                                      <p:cBhvr rctx="PPT">
                                        <p:cTn id="35" dur="indefinite"/>
                                        <p:tgtEl>
                                          <p:spTgt spid="15"/>
                                        </p:tgtEl>
                                        <p:attrNameLst>
                                          <p:attrName>style.opacity</p:attrName>
                                        </p:attrNameLst>
                                      </p:cBhvr>
                                      <p:to>
                                        <p:strVal val="0.5"/>
                                      </p:to>
                                    </p:set>
                                    <p:animEffect filter="image" prLst="opacity: 0.5">
                                      <p:cBhvr rctx="IE">
                                        <p:cTn id="36" dur="indefinite"/>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At trial parties agreed flex vanes were included</a:t>
            </a:r>
          </a:p>
          <a:p>
            <a:r>
              <a:rPr lang="en-CA" dirty="0" smtClean="0"/>
              <a:t>TJ disagreed: 803 Patent claimed only rigid vanes</a:t>
            </a:r>
          </a:p>
          <a:p>
            <a:r>
              <a:rPr lang="en-CA" dirty="0" smtClean="0"/>
              <a:t>Upheld by the SCC:</a:t>
            </a:r>
          </a:p>
          <a:p>
            <a:pPr marL="914400" lvl="1" indent="0" algn="just">
              <a:buNone/>
            </a:pPr>
            <a:r>
              <a:rPr lang="en-CA" dirty="0" smtClean="0"/>
              <a:t>“</a:t>
            </a:r>
            <a:r>
              <a:rPr lang="en-CA" i="1" dirty="0" smtClean="0"/>
              <a:t>The key to purposive construction is therefore the </a:t>
            </a:r>
            <a:r>
              <a:rPr lang="en-CA" b="1" i="1" dirty="0" smtClean="0"/>
              <a:t>identification by the court, with the assistance of the skilled reader</a:t>
            </a:r>
            <a:r>
              <a:rPr lang="en-CA" i="1" dirty="0" smtClean="0"/>
              <a:t>, of the particular words or phrases of the claims that describe what the inventor considered to be the ‘essential’ elements of his invention.</a:t>
            </a:r>
            <a:r>
              <a:rPr lang="en-CA" dirty="0" smtClean="0"/>
              <a:t>”</a:t>
            </a:r>
          </a:p>
          <a:p>
            <a:pPr marL="914400" lvl="1" indent="0" algn="r">
              <a:buNone/>
            </a:pPr>
            <a:r>
              <a:rPr lang="en-CA" sz="1000" i="1" dirty="0"/>
              <a:t>Whirlpool Corp v </a:t>
            </a:r>
            <a:r>
              <a:rPr lang="en-CA" sz="1000" i="1" dirty="0" err="1"/>
              <a:t>Camco</a:t>
            </a:r>
            <a:r>
              <a:rPr lang="en-CA" sz="1000" i="1" dirty="0"/>
              <a:t> Inc</a:t>
            </a:r>
            <a:r>
              <a:rPr lang="en-CA" sz="1000" dirty="0"/>
              <a:t>, 2000 SCC 67 at </a:t>
            </a:r>
            <a:r>
              <a:rPr lang="en-CA" sz="1000" dirty="0" smtClean="0"/>
              <a:t>¶45 [emphasis added]</a:t>
            </a:r>
          </a:p>
        </p:txBody>
      </p:sp>
      <p:sp>
        <p:nvSpPr>
          <p:cNvPr id="5" name="Rectangle 4"/>
          <p:cNvSpPr/>
          <p:nvPr/>
        </p:nvSpPr>
        <p:spPr>
          <a:xfrm>
            <a:off x="770562" y="2012022"/>
            <a:ext cx="8002056" cy="2333947"/>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i="1" dirty="0" smtClean="0"/>
              <a:t>Whirlpool Corp v </a:t>
            </a:r>
            <a:r>
              <a:rPr lang="en-CA" i="1" dirty="0" err="1" smtClean="0"/>
              <a:t>Camco</a:t>
            </a:r>
            <a:r>
              <a:rPr lang="en-CA" i="1" dirty="0" smtClean="0"/>
              <a:t> Inc</a:t>
            </a:r>
            <a:endParaRPr lang="en-US" i="1"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4</a:t>
            </a:fld>
            <a:endParaRPr lang="en-CA" dirty="0"/>
          </a:p>
        </p:txBody>
      </p:sp>
      <p:pic>
        <p:nvPicPr>
          <p:cNvPr id="16" name="Picture 15"/>
          <p:cNvPicPr>
            <a:picLocks noChangeAspect="1"/>
          </p:cNvPicPr>
          <p:nvPr/>
        </p:nvPicPr>
        <p:blipFill rotWithShape="1">
          <a:blip r:embed="rId4">
            <a:clrChange>
              <a:clrFrom>
                <a:srgbClr val="FFFFFF"/>
              </a:clrFrom>
              <a:clrTo>
                <a:srgbClr val="FFFFFF">
                  <a:alpha val="0"/>
                </a:srgbClr>
              </a:clrTo>
            </a:clrChange>
          </a:blip>
          <a:srcRect l="16915" t="81558" r="19193" b="6147"/>
          <a:stretch/>
        </p:blipFill>
        <p:spPr>
          <a:xfrm>
            <a:off x="2133601" y="4038600"/>
            <a:ext cx="5105400" cy="304800"/>
          </a:xfrm>
          <a:prstGeom prst="rect">
            <a:avLst/>
          </a:prstGeom>
        </p:spPr>
      </p:pic>
    </p:spTree>
    <p:extLst>
      <p:ext uri="{BB962C8B-B14F-4D97-AF65-F5344CB8AC3E}">
        <p14:creationId xmlns:p14="http://schemas.microsoft.com/office/powerpoint/2010/main" val="10325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withEffect">
                                  <p:stCondLst>
                                    <p:cond delay="500"/>
                                  </p:stCondLst>
                                  <p:childTnLst>
                                    <p:animMotion origin="layout" path="M -1.11022E-16 -1.11111E-6 L 0.09045 -1.11111E-6 C 0.13576 -1.11111E-6 0.1875 -0.11667 0.1875 -0.21111 L 0.1875 -0.42222 " pathEditMode="relative" rAng="0" ptsTypes="AAAA">
                                      <p:cBhvr>
                                        <p:cTn id="6" dur="1000" fill="hold"/>
                                        <p:tgtEl>
                                          <p:spTgt spid="16"/>
                                        </p:tgtEl>
                                        <p:attrNameLst>
                                          <p:attrName>ppt_x</p:attrName>
                                          <p:attrName>ppt_y</p:attrName>
                                        </p:attrNameLst>
                                      </p:cBhvr>
                                      <p:rCtr x="9375" y="-21111"/>
                                    </p:animMotion>
                                  </p:childTnLst>
                                </p:cTn>
                              </p:par>
                              <p:par>
                                <p:cTn id="7" presetID="10" presetClass="exit" presetSubtype="0" fill="hold" grpId="0" nodeType="withEffect">
                                  <p:stCondLst>
                                    <p:cond delay="50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 b="5486"/>
          <a:stretch/>
        </p:blipFill>
        <p:spPr>
          <a:xfrm>
            <a:off x="1071975" y="1378542"/>
            <a:ext cx="7310025" cy="2317158"/>
          </a:xfrm>
          <a:prstGeom prst="rect">
            <a:avLst/>
          </a:prstGeom>
        </p:spPr>
      </p:pic>
      <p:sp>
        <p:nvSpPr>
          <p:cNvPr id="3" name="Content Placeholder 2"/>
          <p:cNvSpPr>
            <a:spLocks noGrp="1"/>
          </p:cNvSpPr>
          <p:nvPr>
            <p:ph idx="1"/>
          </p:nvPr>
        </p:nvSpPr>
        <p:spPr/>
        <p:txBody>
          <a:bodyPr>
            <a:normAutofit/>
          </a:bodyPr>
          <a:lstStyle/>
          <a:p>
            <a:pPr marL="0" indent="0" algn="just">
              <a:buNone/>
            </a:pPr>
            <a:r>
              <a:rPr lang="en-CA" dirty="0" smtClean="0"/>
              <a:t>“</a:t>
            </a:r>
            <a:r>
              <a:rPr lang="en-CA" i="1" dirty="0" smtClean="0"/>
              <a:t>[</a:t>
            </a:r>
            <a:r>
              <a:rPr lang="en-CA" i="1" dirty="0"/>
              <a:t>T]he patent specification is not addressed to grammarians, etymologists or to the public generally, but to skilled individuals sufficiently versed in the art to which the patent relates to enable them on a technical level to appreciate the nature and description of the invention</a:t>
            </a:r>
            <a:r>
              <a:rPr lang="en-CA" i="1" dirty="0" smtClean="0"/>
              <a:t>.</a:t>
            </a:r>
            <a:r>
              <a:rPr lang="en-CA" dirty="0" smtClean="0"/>
              <a:t>”</a:t>
            </a:r>
          </a:p>
          <a:p>
            <a:pPr marL="0" indent="0" algn="r">
              <a:buNone/>
            </a:pPr>
            <a:r>
              <a:rPr lang="en-CA" sz="1000" i="1" dirty="0"/>
              <a:t>Whirlpool Corp v </a:t>
            </a:r>
            <a:r>
              <a:rPr lang="en-CA" sz="1000" i="1" dirty="0" err="1"/>
              <a:t>Camco</a:t>
            </a:r>
            <a:r>
              <a:rPr lang="en-CA" sz="1000" i="1" dirty="0"/>
              <a:t> Inc</a:t>
            </a:r>
            <a:r>
              <a:rPr lang="en-CA" sz="1000" dirty="0"/>
              <a:t>, 2000 SCC 67 at ¶</a:t>
            </a:r>
            <a:r>
              <a:rPr lang="en-CA" sz="1000" dirty="0" smtClean="0"/>
              <a:t>53</a:t>
            </a:r>
            <a:endParaRPr lang="en-US" sz="1000" dirty="0"/>
          </a:p>
        </p:txBody>
      </p:sp>
      <p:sp>
        <p:nvSpPr>
          <p:cNvPr id="2" name="Title 1"/>
          <p:cNvSpPr>
            <a:spLocks noGrp="1"/>
          </p:cNvSpPr>
          <p:nvPr>
            <p:ph type="title"/>
          </p:nvPr>
        </p:nvSpPr>
        <p:spPr/>
        <p:txBody>
          <a:bodyPr/>
          <a:lstStyle/>
          <a:p>
            <a:r>
              <a:rPr lang="en-CA" i="1" dirty="0"/>
              <a:t>Whirlpool Corp v </a:t>
            </a:r>
            <a:r>
              <a:rPr lang="en-CA" i="1" dirty="0" err="1"/>
              <a:t>Camco</a:t>
            </a:r>
            <a:r>
              <a:rPr lang="en-CA" i="1" dirty="0"/>
              <a:t> Inc</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5</a:t>
            </a:fld>
            <a:endParaRPr lang="en-CA" dirty="0"/>
          </a:p>
        </p:txBody>
      </p:sp>
      <p:sp>
        <p:nvSpPr>
          <p:cNvPr id="9" name="TextBox 8"/>
          <p:cNvSpPr txBox="1"/>
          <p:nvPr/>
        </p:nvSpPr>
        <p:spPr>
          <a:xfrm>
            <a:off x="2710274" y="6453965"/>
            <a:ext cx="4033425" cy="276999"/>
          </a:xfrm>
          <a:prstGeom prst="rect">
            <a:avLst/>
          </a:prstGeom>
          <a:noFill/>
        </p:spPr>
        <p:txBody>
          <a:bodyPr wrap="square" rtlCol="0">
            <a:spAutoFit/>
          </a:bodyPr>
          <a:lstStyle/>
          <a:p>
            <a:pPr algn="ctr"/>
            <a:r>
              <a:rPr lang="en-CA" sz="1200" i="1" dirty="0" smtClean="0">
                <a:solidFill>
                  <a:schemeClr val="bg1"/>
                </a:solidFill>
              </a:rPr>
              <a:t>Etymology definition courtesy of www.google.ca</a:t>
            </a:r>
            <a:endParaRPr lang="en-US" sz="1200" i="1" dirty="0">
              <a:solidFill>
                <a:schemeClr val="bg1"/>
              </a:solidFill>
            </a:endParaRPr>
          </a:p>
        </p:txBody>
      </p:sp>
    </p:spTree>
    <p:extLst>
      <p:ext uri="{BB962C8B-B14F-4D97-AF65-F5344CB8AC3E}">
        <p14:creationId xmlns:p14="http://schemas.microsoft.com/office/powerpoint/2010/main" val="26600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7037E-7 L 2.5E-6 0.32662 " pathEditMode="relative" rAng="0" ptsTypes="AA">
                                      <p:cBhvr>
                                        <p:cTn id="6" dur="2000" fill="hold"/>
                                        <p:tgtEl>
                                          <p:spTgt spid="3">
                                            <p:txEl>
                                              <p:pRg st="0" end="0"/>
                                            </p:txEl>
                                          </p:spTgt>
                                        </p:tgtEl>
                                        <p:attrNameLst>
                                          <p:attrName>ppt_x</p:attrName>
                                          <p:attrName>ppt_y</p:attrName>
                                        </p:attrNameLst>
                                      </p:cBhvr>
                                      <p:rCtr x="0" y="16319"/>
                                    </p:animMotion>
                                  </p:childTnLst>
                                </p:cTn>
                              </p:par>
                              <p:par>
                                <p:cTn id="7" presetID="42" presetClass="path" presetSubtype="0" accel="50000" decel="50000" fill="hold" grpId="0" nodeType="withEffect">
                                  <p:stCondLst>
                                    <p:cond delay="0"/>
                                  </p:stCondLst>
                                  <p:childTnLst>
                                    <p:animMotion origin="layout" path="M -3.33333E-6 -3.33333E-6 L -3.33333E-6 0.32848 " pathEditMode="relative" rAng="0" ptsTypes="AA">
                                      <p:cBhvr>
                                        <p:cTn id="8" dur="2000" fill="hold"/>
                                        <p:tgtEl>
                                          <p:spTgt spid="3">
                                            <p:txEl>
                                              <p:pRg st="1" end="1"/>
                                            </p:txEl>
                                          </p:spTgt>
                                        </p:tgtEl>
                                        <p:attrNameLst>
                                          <p:attrName>ppt_x</p:attrName>
                                          <p:attrName>ppt_y</p:attrName>
                                        </p:attrNameLst>
                                      </p:cBhvr>
                                      <p:rCtr x="0" y="16412"/>
                                    </p:animMotion>
                                  </p:childTnLst>
                                </p:cTn>
                              </p:par>
                              <p:par>
                                <p:cTn id="9" presetID="19" presetClass="emph" presetSubtype="0" fill="hold" nodeType="withEffect">
                                  <p:stCondLst>
                                    <p:cond delay="1500"/>
                                  </p:stCondLst>
                                  <p:childTnLst>
                                    <p:animClr clrSpc="rgb" dir="cw">
                                      <p:cBhvr override="childStyle">
                                        <p:cTn id="10" dur="500" fill="hold"/>
                                        <p:tgtEl>
                                          <p:spTgt spid="3">
                                            <p:txEl>
                                              <p:pRg st="1" end="1"/>
                                            </p:txEl>
                                          </p:spTgt>
                                        </p:tgtEl>
                                        <p:attrNameLst>
                                          <p:attrName>style.color</p:attrName>
                                        </p:attrNameLst>
                                      </p:cBhvr>
                                      <p:to>
                                        <a:schemeClr val="bg1"/>
                                      </p:to>
                                    </p:animClr>
                                    <p:animClr clrSpc="rgb" dir="cw">
                                      <p:cBhvr>
                                        <p:cTn id="11" dur="500" fill="hold"/>
                                        <p:tgtEl>
                                          <p:spTgt spid="3">
                                            <p:txEl>
                                              <p:pRg st="1" end="1"/>
                                            </p:txEl>
                                          </p:spTgt>
                                        </p:tgtEl>
                                        <p:attrNameLst>
                                          <p:attrName>fillcolor</p:attrName>
                                        </p:attrNameLst>
                                      </p:cBhvr>
                                      <p:to>
                                        <a:schemeClr val="bg1"/>
                                      </p:to>
                                    </p:animClr>
                                    <p:set>
                                      <p:cBhvr>
                                        <p:cTn id="12" dur="500" fill="hold"/>
                                        <p:tgtEl>
                                          <p:spTgt spid="3">
                                            <p:txEl>
                                              <p:pRg st="1" end="1"/>
                                            </p:txEl>
                                          </p:spTgt>
                                        </p:tgtEl>
                                        <p:attrNameLst>
                                          <p:attrName>fill.type</p:attrName>
                                        </p:attrNameLst>
                                      </p:cBhvr>
                                      <p:to>
                                        <p:strVal val="solid"/>
                                      </p:to>
                                    </p:set>
                                    <p:set>
                                      <p:cBhvr>
                                        <p:cTn id="13" dur="500" fill="hold"/>
                                        <p:tgtEl>
                                          <p:spTgt spid="3">
                                            <p:txEl>
                                              <p:pRg st="1" end="1"/>
                                            </p:txEl>
                                          </p:spTgt>
                                        </p:tgtEl>
                                        <p:attrNameLst>
                                          <p:attrName>fill.on</p:attrName>
                                        </p:attrNameLst>
                                      </p:cBhvr>
                                      <p:to>
                                        <p:strVal val="true"/>
                                      </p:to>
                                    </p:set>
                                  </p:childTnLst>
                                </p:cTn>
                              </p:par>
                              <p:par>
                                <p:cTn id="14" presetID="10" presetClass="entr" presetSubtype="0" fill="hold" nodeType="withEffect">
                                  <p:stCondLst>
                                    <p:cond delay="1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The General </a:t>
            </a:r>
            <a:r>
              <a:rPr lang="en-CA" i="1" dirty="0" smtClean="0"/>
              <a:t>Rule: Whirlpool v </a:t>
            </a:r>
            <a:r>
              <a:rPr lang="en-CA" i="1" dirty="0" err="1" smtClean="0"/>
              <a:t>Camco</a:t>
            </a:r>
            <a:endParaRPr lang="en-US" dirty="0"/>
          </a:p>
        </p:txBody>
      </p:sp>
      <p:sp>
        <p:nvSpPr>
          <p:cNvPr id="3" name="Content Placeholder 2"/>
          <p:cNvSpPr>
            <a:spLocks noGrp="1"/>
          </p:cNvSpPr>
          <p:nvPr>
            <p:ph idx="1"/>
          </p:nvPr>
        </p:nvSpPr>
        <p:spPr/>
        <p:txBody>
          <a:bodyPr>
            <a:normAutofit/>
          </a:bodyPr>
          <a:lstStyle/>
          <a:p>
            <a:pPr algn="just"/>
            <a:r>
              <a:rPr lang="en-CA" dirty="0" smtClean="0"/>
              <a:t>The Court construes claims</a:t>
            </a:r>
          </a:p>
          <a:p>
            <a:pPr algn="just"/>
            <a:r>
              <a:rPr lang="en-CA" dirty="0" smtClean="0"/>
              <a:t>Experts can help inform Court about how skilled persons understand terms and concepts:</a:t>
            </a:r>
          </a:p>
          <a:p>
            <a:pPr marL="914400" indent="0" algn="just">
              <a:buNone/>
            </a:pPr>
            <a:r>
              <a:rPr lang="en-CA" dirty="0" smtClean="0"/>
              <a:t>“</a:t>
            </a:r>
            <a:r>
              <a:rPr lang="en-CA" i="1" dirty="0" smtClean="0"/>
              <a:t>The </a:t>
            </a:r>
            <a:r>
              <a:rPr lang="en-CA" i="1" dirty="0"/>
              <a:t>role of the expert was not to interpret the patent claims but to put the trial judge in the position of being able to do so in a knowledgeable way</a:t>
            </a:r>
            <a:r>
              <a:rPr lang="en-CA" i="1" dirty="0" smtClean="0"/>
              <a:t>.</a:t>
            </a:r>
            <a:r>
              <a:rPr lang="en-CA" dirty="0" smtClean="0"/>
              <a:t>”</a:t>
            </a:r>
          </a:p>
          <a:p>
            <a:pPr marL="914400" indent="0" algn="r">
              <a:buNone/>
            </a:pPr>
            <a:r>
              <a:rPr lang="en-CA" sz="1100" i="1" dirty="0" smtClean="0"/>
              <a:t>Whirlpool Corp v </a:t>
            </a:r>
            <a:r>
              <a:rPr lang="en-CA" sz="1100" i="1" dirty="0" err="1" smtClean="0"/>
              <a:t>Camco</a:t>
            </a:r>
            <a:r>
              <a:rPr lang="en-CA" sz="1100" i="1" dirty="0" smtClean="0"/>
              <a:t> Inc</a:t>
            </a:r>
            <a:r>
              <a:rPr lang="en-CA" sz="1100" dirty="0" smtClean="0"/>
              <a:t>, 2000 SCC 67 at ¶57</a:t>
            </a:r>
            <a:endParaRPr lang="en-US" sz="1100"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6</a:t>
            </a:fld>
            <a:endParaRPr lang="en-CA" dirty="0"/>
          </a:p>
        </p:txBody>
      </p:sp>
    </p:spTree>
    <p:extLst>
      <p:ext uri="{BB962C8B-B14F-4D97-AF65-F5344CB8AC3E}">
        <p14:creationId xmlns:p14="http://schemas.microsoft.com/office/powerpoint/2010/main" val="13462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Skilled Person</a:t>
            </a:r>
            <a:endParaRPr lang="en-US" dirty="0"/>
          </a:p>
        </p:txBody>
      </p:sp>
      <p:sp>
        <p:nvSpPr>
          <p:cNvPr id="3" name="Content Placeholder 2"/>
          <p:cNvSpPr>
            <a:spLocks noGrp="1"/>
          </p:cNvSpPr>
          <p:nvPr>
            <p:ph idx="1"/>
          </p:nvPr>
        </p:nvSpPr>
        <p:spPr/>
        <p:txBody>
          <a:bodyPr/>
          <a:lstStyle/>
          <a:p>
            <a:r>
              <a:rPr lang="en-CA" dirty="0" smtClean="0"/>
              <a:t>Experts help the Court put itself in the position of the skilled person</a:t>
            </a:r>
          </a:p>
          <a:p>
            <a:r>
              <a:rPr lang="en-CA" dirty="0" smtClean="0"/>
              <a:t>Court will be </a:t>
            </a:r>
            <a:r>
              <a:rPr lang="en-CA" dirty="0"/>
              <a:t>particularly influenced by technical facts on which </a:t>
            </a:r>
            <a:r>
              <a:rPr lang="en-CA" dirty="0" smtClean="0"/>
              <a:t>the </a:t>
            </a:r>
            <a:r>
              <a:rPr lang="en-CA" dirty="0"/>
              <a:t>experts </a:t>
            </a:r>
            <a:r>
              <a:rPr lang="en-CA" dirty="0" smtClean="0"/>
              <a:t>agree</a:t>
            </a:r>
            <a:endParaRPr lang="en-CA" dirty="0"/>
          </a:p>
          <a:p>
            <a:r>
              <a:rPr lang="en-CA" dirty="0" smtClean="0"/>
              <a:t>But, it is common for experts to disagree…</a:t>
            </a:r>
            <a:endParaRPr lang="en-CA"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7</a:t>
            </a:fld>
            <a:endParaRPr lang="en-CA" dirty="0"/>
          </a:p>
        </p:txBody>
      </p:sp>
    </p:spTree>
    <p:extLst>
      <p:ext uri="{BB962C8B-B14F-4D97-AF65-F5344CB8AC3E}">
        <p14:creationId xmlns:p14="http://schemas.microsoft.com/office/powerpoint/2010/main" val="297404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Assessing Expert Evidence</a:t>
            </a:r>
            <a:endParaRPr lang="en-US" dirty="0"/>
          </a:p>
        </p:txBody>
      </p:sp>
      <p:sp>
        <p:nvSpPr>
          <p:cNvPr id="3" name="Content Placeholder 2"/>
          <p:cNvSpPr>
            <a:spLocks noGrp="1"/>
          </p:cNvSpPr>
          <p:nvPr>
            <p:ph idx="1"/>
          </p:nvPr>
        </p:nvSpPr>
        <p:spPr/>
        <p:txBody>
          <a:bodyPr/>
          <a:lstStyle/>
          <a:p>
            <a:pPr marL="0" indent="0">
              <a:buNone/>
            </a:pPr>
            <a:r>
              <a:rPr lang="en-CA" dirty="0" smtClean="0"/>
              <a:t>Often the Court will prefer one expert over another</a:t>
            </a:r>
            <a:br>
              <a:rPr lang="en-CA" dirty="0" smtClean="0"/>
            </a:br>
            <a:endParaRPr lang="en-CA" dirty="0" smtClean="0"/>
          </a:p>
          <a:p>
            <a:pPr marL="914400" indent="0" algn="just">
              <a:buNone/>
            </a:pPr>
            <a:r>
              <a:rPr lang="en-CA" dirty="0" smtClean="0"/>
              <a:t>“</a:t>
            </a:r>
            <a:r>
              <a:rPr lang="en-CA" i="1" dirty="0" smtClean="0"/>
              <a:t>That </a:t>
            </a:r>
            <a:r>
              <a:rPr lang="en-CA" i="1" dirty="0"/>
              <a:t>said, I understand the plaintiffs to agree with the MIB that my analysis of the expert evidence </a:t>
            </a:r>
            <a:r>
              <a:rPr lang="en-CA" b="1" i="1" dirty="0"/>
              <a:t>does not require an </a:t>
            </a:r>
            <a:r>
              <a:rPr lang="en-CA" b="1" i="1" dirty="0" smtClean="0"/>
              <a:t>‘all or nothing’</a:t>
            </a:r>
            <a:r>
              <a:rPr lang="en-CA" b="1" i="1" dirty="0"/>
              <a:t> approach</a:t>
            </a:r>
            <a:r>
              <a:rPr lang="en-CA" i="1" dirty="0"/>
              <a:t>, and that it is indeed open to me to accept the evidence or arguments of one side on some issues, and the evidence or arguments of the other side on other issues. I agree that this is open to me in considering the task at hand</a:t>
            </a:r>
            <a:r>
              <a:rPr lang="en-CA" i="1" dirty="0" smtClean="0"/>
              <a:t>.</a:t>
            </a:r>
            <a:r>
              <a:rPr lang="en-CA" dirty="0" smtClean="0"/>
              <a:t>”</a:t>
            </a:r>
          </a:p>
          <a:p>
            <a:pPr marL="914400" indent="0" algn="r">
              <a:buNone/>
            </a:pPr>
            <a:r>
              <a:rPr lang="en-CA" sz="1000" i="1" dirty="0" smtClean="0"/>
              <a:t>Hodgson v </a:t>
            </a:r>
            <a:r>
              <a:rPr lang="en-CA" sz="1000" i="1" dirty="0" err="1" smtClean="0"/>
              <a:t>Musqueam</a:t>
            </a:r>
            <a:r>
              <a:rPr lang="en-CA" sz="1000" i="1" dirty="0" smtClean="0"/>
              <a:t> Indian Band</a:t>
            </a:r>
            <a:r>
              <a:rPr lang="en-CA" sz="1000" dirty="0" smtClean="0"/>
              <a:t>, 2017 FC 509 </a:t>
            </a:r>
            <a:r>
              <a:rPr lang="en-CA" sz="1000" dirty="0"/>
              <a:t>at ¶</a:t>
            </a:r>
            <a:r>
              <a:rPr lang="en-CA" sz="1000" dirty="0" smtClean="0"/>
              <a:t>50</a:t>
            </a:r>
          </a:p>
          <a:p>
            <a:pPr marL="0" indent="0">
              <a:buNone/>
            </a:pPr>
            <a:endParaRPr lang="en-CA"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8</a:t>
            </a:fld>
            <a:endParaRPr lang="en-CA" dirty="0"/>
          </a:p>
        </p:txBody>
      </p:sp>
    </p:spTree>
    <p:extLst>
      <p:ext uri="{BB962C8B-B14F-4D97-AF65-F5344CB8AC3E}">
        <p14:creationId xmlns:p14="http://schemas.microsoft.com/office/powerpoint/2010/main" val="142418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Assessing Expert Evidence</a:t>
            </a:r>
            <a:endParaRPr lang="en-US" dirty="0"/>
          </a:p>
        </p:txBody>
      </p:sp>
      <p:sp>
        <p:nvSpPr>
          <p:cNvPr id="3" name="Content Placeholder 2"/>
          <p:cNvSpPr>
            <a:spLocks noGrp="1"/>
          </p:cNvSpPr>
          <p:nvPr>
            <p:ph idx="1"/>
          </p:nvPr>
        </p:nvSpPr>
        <p:spPr/>
        <p:txBody>
          <a:bodyPr>
            <a:normAutofit/>
          </a:bodyPr>
          <a:lstStyle/>
          <a:p>
            <a:pPr marL="0" indent="0" algn="just">
              <a:buNone/>
            </a:pPr>
            <a:r>
              <a:rPr lang="en-CA" dirty="0" smtClean="0"/>
              <a:t>“</a:t>
            </a:r>
            <a:r>
              <a:rPr lang="en-CA" i="1" dirty="0" smtClean="0"/>
              <a:t>The </a:t>
            </a:r>
            <a:r>
              <a:rPr lang="en-CA" i="1" dirty="0"/>
              <a:t>point is to preserve trial by judge and jury, not devolve to trial by expert. There is a risk that the jury </a:t>
            </a:r>
            <a:r>
              <a:rPr lang="en-CA" i="1" dirty="0" smtClean="0"/>
              <a:t>‘will </a:t>
            </a:r>
            <a:r>
              <a:rPr lang="en-CA" i="1" dirty="0"/>
              <a:t>be unable to make an effective and critical assessment of the </a:t>
            </a:r>
            <a:r>
              <a:rPr lang="en-CA" i="1" dirty="0" smtClean="0"/>
              <a:t>evidence’. </a:t>
            </a:r>
            <a:r>
              <a:rPr lang="en-CA" i="1" dirty="0"/>
              <a:t>The trier of fact must be able to use its </a:t>
            </a:r>
            <a:r>
              <a:rPr lang="en-CA" i="1" dirty="0" smtClean="0"/>
              <a:t>‘informed judgment’, </a:t>
            </a:r>
            <a:r>
              <a:rPr lang="en-CA" i="1" dirty="0"/>
              <a:t>not simply decide on the basis of an </a:t>
            </a:r>
            <a:r>
              <a:rPr lang="en-CA" i="1" dirty="0" smtClean="0"/>
              <a:t>‘act </a:t>
            </a:r>
            <a:r>
              <a:rPr lang="en-CA" i="1" dirty="0"/>
              <a:t>of </a:t>
            </a:r>
            <a:r>
              <a:rPr lang="en-CA" i="1" dirty="0" smtClean="0"/>
              <a:t>faith’ </a:t>
            </a:r>
            <a:r>
              <a:rPr lang="en-CA" i="1" dirty="0"/>
              <a:t>in the expert’s </a:t>
            </a:r>
            <a:r>
              <a:rPr lang="en-CA" i="1" dirty="0" smtClean="0"/>
              <a:t>opinion.</a:t>
            </a:r>
            <a:r>
              <a:rPr lang="en-CA" dirty="0" smtClean="0"/>
              <a:t>”</a:t>
            </a:r>
          </a:p>
          <a:p>
            <a:pPr marL="0" indent="0" algn="r">
              <a:buNone/>
            </a:pPr>
            <a:r>
              <a:rPr lang="en-CA" sz="1200" i="1" dirty="0"/>
              <a:t>White Burgess </a:t>
            </a:r>
            <a:r>
              <a:rPr lang="en-CA" sz="1200" i="1" dirty="0" err="1"/>
              <a:t>Langille</a:t>
            </a:r>
            <a:r>
              <a:rPr lang="en-CA" sz="1200" i="1" dirty="0"/>
              <a:t> Inman v Abbott and Haliburton Co</a:t>
            </a:r>
            <a:r>
              <a:rPr lang="en-CA" sz="1200" dirty="0"/>
              <a:t>, 2015 SCC 23 at </a:t>
            </a:r>
            <a:r>
              <a:rPr lang="en-CA" sz="1200" dirty="0" smtClean="0"/>
              <a:t>¶18 [citations omitted]</a:t>
            </a:r>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9</a:t>
            </a:fld>
            <a:endParaRPr lang="en-CA" dirty="0"/>
          </a:p>
        </p:txBody>
      </p:sp>
    </p:spTree>
    <p:extLst>
      <p:ext uri="{BB962C8B-B14F-4D97-AF65-F5344CB8AC3E}">
        <p14:creationId xmlns:p14="http://schemas.microsoft.com/office/powerpoint/2010/main" val="377230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015- Default">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2017-Patents</Template>
  <TotalTime>0</TotalTime>
  <Words>3733</Words>
  <Application>Microsoft Office PowerPoint</Application>
  <PresentationFormat>On-screen Show (4:3)</PresentationFormat>
  <Paragraphs>232</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2015- Default</vt:lpstr>
      <vt:lpstr>Expert Evidence – Cutting to the Chase: The Expert’s Role in Claims Construction</vt:lpstr>
      <vt:lpstr>Whirlpool Corp v Camco Inc</vt:lpstr>
      <vt:lpstr>Whirlpool Corp v Camco Inc</vt:lpstr>
      <vt:lpstr>Whirlpool Corp v Camco Inc</vt:lpstr>
      <vt:lpstr>Whirlpool Corp v Camco Inc</vt:lpstr>
      <vt:lpstr>The General Rule: Whirlpool v Camco</vt:lpstr>
      <vt:lpstr>The Skilled Person</vt:lpstr>
      <vt:lpstr>Assessing Expert Evidence</vt:lpstr>
      <vt:lpstr>Assessing Expert Evidence</vt:lpstr>
      <vt:lpstr>Assessing Expert Evidence</vt:lpstr>
      <vt:lpstr>Standard of Review on Appeal</vt:lpstr>
      <vt:lpstr>Standard of Review on Appeal</vt:lpstr>
      <vt:lpstr>Standard of Review on Appeal</vt:lpstr>
      <vt:lpstr>Standard of Review on Appeal</vt:lpstr>
      <vt:lpstr>Appellate Review of Construction Based on Knowledge of POSITA</vt:lpstr>
      <vt:lpstr>Appellate Order for Reconsideration of Knowledge of POSITA</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2018-10-09T13:07:00Z</dcterms:created>
  <dcterms:modified xsi:type="dcterms:W3CDTF">2018-11-14T19:29:06Z</dcterms:modified>
</cp:coreProperties>
</file>