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75" r:id="rId2"/>
    <p:sldId id="258" r:id="rId3"/>
    <p:sldId id="262" r:id="rId4"/>
    <p:sldId id="289" r:id="rId5"/>
    <p:sldId id="265" r:id="rId6"/>
    <p:sldId id="291" r:id="rId7"/>
    <p:sldId id="278" r:id="rId8"/>
    <p:sldId id="294" r:id="rId9"/>
    <p:sldId id="288" r:id="rId10"/>
    <p:sldId id="277" r:id="rId11"/>
    <p:sldId id="287" r:id="rId12"/>
    <p:sldId id="266" r:id="rId13"/>
    <p:sldId id="285" r:id="rId14"/>
    <p:sldId id="268" r:id="rId15"/>
    <p:sldId id="286" r:id="rId16"/>
    <p:sldId id="292" r:id="rId17"/>
    <p:sldId id="279" r:id="rId18"/>
    <p:sldId id="280" r:id="rId19"/>
    <p:sldId id="270" r:id="rId20"/>
    <p:sldId id="272" r:id="rId21"/>
    <p:sldId id="273" r:id="rId22"/>
    <p:sldId id="295" r:id="rId23"/>
    <p:sldId id="274" r:id="rId24"/>
    <p:sldId id="282"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51"/>
    <p:restoredTop sz="94709"/>
  </p:normalViewPr>
  <p:slideViewPr>
    <p:cSldViewPr snapToGrid="0" snapToObjects="1">
      <p:cViewPr varScale="1">
        <p:scale>
          <a:sx n="84" d="100"/>
          <a:sy n="84" d="100"/>
        </p:scale>
        <p:origin x="55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16EFBD-C6E8-2F44-9A02-D0781BD5C680}" type="datetimeFigureOut">
              <a:rPr lang="en-US" smtClean="0"/>
              <a:t>11/14/2018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E32B37-7BA9-5E46-9B24-5D4480A5816E}" type="slidenum">
              <a:rPr lang="en-US" smtClean="0"/>
              <a:t>‹#›</a:t>
            </a:fld>
            <a:endParaRPr lang="en-US"/>
          </a:p>
        </p:txBody>
      </p:sp>
    </p:spTree>
    <p:extLst>
      <p:ext uri="{BB962C8B-B14F-4D97-AF65-F5344CB8AC3E}">
        <p14:creationId xmlns:p14="http://schemas.microsoft.com/office/powerpoint/2010/main" val="3748850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charset="0"/>
              </a:rPr>
              <a:t>That said, how are we now to deal with the mischief overpromising</a:t>
            </a:r>
            <a:r>
              <a:rPr lang="en-US" sz="1200" b="1" dirty="0">
                <a:latin typeface="Times New Roman" charset="0"/>
              </a:rPr>
              <a:t>?</a:t>
            </a:r>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2</a:t>
            </a:fld>
            <a:endParaRPr lang="en-US"/>
          </a:p>
        </p:txBody>
      </p:sp>
    </p:spTree>
    <p:extLst>
      <p:ext uri="{BB962C8B-B14F-4D97-AF65-F5344CB8AC3E}">
        <p14:creationId xmlns:p14="http://schemas.microsoft.com/office/powerpoint/2010/main" val="2006549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2017 FC 951 (latanoprost) Manson J.</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12</a:t>
            </a:fld>
            <a:endParaRPr lang="en-US"/>
          </a:p>
        </p:txBody>
      </p:sp>
    </p:spTree>
    <p:extLst>
      <p:ext uri="{BB962C8B-B14F-4D97-AF65-F5344CB8AC3E}">
        <p14:creationId xmlns:p14="http://schemas.microsoft.com/office/powerpoint/2010/main" val="2163825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2017 FC 951 (latanoprost) Manson J.</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13</a:t>
            </a:fld>
            <a:endParaRPr lang="en-US"/>
          </a:p>
        </p:txBody>
      </p:sp>
    </p:spTree>
    <p:extLst>
      <p:ext uri="{BB962C8B-B14F-4D97-AF65-F5344CB8AC3E}">
        <p14:creationId xmlns:p14="http://schemas.microsoft.com/office/powerpoint/2010/main" val="3269221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2018 FC 259 (methotrexate) Phelan J.</a:t>
            </a:r>
            <a:r>
              <a:rPr lang="en-CA" dirty="0">
                <a:effectLst/>
              </a:rPr>
              <a:t> </a:t>
            </a:r>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14</a:t>
            </a:fld>
            <a:endParaRPr lang="en-US"/>
          </a:p>
        </p:txBody>
      </p:sp>
    </p:spTree>
    <p:extLst>
      <p:ext uri="{BB962C8B-B14F-4D97-AF65-F5344CB8AC3E}">
        <p14:creationId xmlns:p14="http://schemas.microsoft.com/office/powerpoint/2010/main" val="2223466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2018 FC 259 (methotrexate) Phelan J.</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15</a:t>
            </a:fld>
            <a:endParaRPr lang="en-US"/>
          </a:p>
        </p:txBody>
      </p:sp>
    </p:spTree>
    <p:extLst>
      <p:ext uri="{BB962C8B-B14F-4D97-AF65-F5344CB8AC3E}">
        <p14:creationId xmlns:p14="http://schemas.microsoft.com/office/powerpoint/2010/main" val="466698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2018 FCA 53 (olanzapine) </a:t>
            </a:r>
            <a:r>
              <a:rPr lang="en-CA" sz="1200" kern="1200" dirty="0" err="1">
                <a:solidFill>
                  <a:schemeClr val="tx1"/>
                </a:solidFill>
                <a:effectLst/>
                <a:latin typeface="+mn-lt"/>
                <a:ea typeface="+mn-ea"/>
                <a:cs typeface="+mn-cs"/>
              </a:rPr>
              <a:t>Laskin</a:t>
            </a:r>
            <a:r>
              <a:rPr lang="en-CA" sz="1200" kern="1200" dirty="0">
                <a:solidFill>
                  <a:schemeClr val="tx1"/>
                </a:solidFill>
                <a:effectLst/>
                <a:latin typeface="+mn-lt"/>
                <a:ea typeface="+mn-ea"/>
                <a:cs typeface="+mn-cs"/>
              </a:rPr>
              <a:t> J.A.</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16</a:t>
            </a:fld>
            <a:endParaRPr lang="en-US"/>
          </a:p>
        </p:txBody>
      </p:sp>
    </p:spTree>
    <p:extLst>
      <p:ext uri="{BB962C8B-B14F-4D97-AF65-F5344CB8AC3E}">
        <p14:creationId xmlns:p14="http://schemas.microsoft.com/office/powerpoint/2010/main" val="3151855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2018 FCA 53 (olanzapine) </a:t>
            </a:r>
            <a:r>
              <a:rPr lang="en-CA" sz="1200" kern="1200" dirty="0" err="1">
                <a:solidFill>
                  <a:schemeClr val="tx1"/>
                </a:solidFill>
                <a:effectLst/>
                <a:latin typeface="+mn-lt"/>
                <a:ea typeface="+mn-ea"/>
                <a:cs typeface="+mn-cs"/>
              </a:rPr>
              <a:t>Laskin</a:t>
            </a:r>
            <a:r>
              <a:rPr lang="en-CA" sz="1200" kern="1200" dirty="0">
                <a:solidFill>
                  <a:schemeClr val="tx1"/>
                </a:solidFill>
                <a:effectLst/>
                <a:latin typeface="+mn-lt"/>
                <a:ea typeface="+mn-ea"/>
                <a:cs typeface="+mn-cs"/>
              </a:rPr>
              <a:t> J.A.</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17</a:t>
            </a:fld>
            <a:endParaRPr lang="en-US"/>
          </a:p>
        </p:txBody>
      </p:sp>
    </p:spTree>
    <p:extLst>
      <p:ext uri="{BB962C8B-B14F-4D97-AF65-F5344CB8AC3E}">
        <p14:creationId xmlns:p14="http://schemas.microsoft.com/office/powerpoint/2010/main" val="2496375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2018 FCA 53 (olanzapine) </a:t>
            </a:r>
            <a:r>
              <a:rPr lang="en-CA" sz="1200" kern="1200" dirty="0" err="1">
                <a:solidFill>
                  <a:schemeClr val="tx1"/>
                </a:solidFill>
                <a:effectLst/>
                <a:latin typeface="+mn-lt"/>
                <a:ea typeface="+mn-ea"/>
                <a:cs typeface="+mn-cs"/>
              </a:rPr>
              <a:t>Laskin</a:t>
            </a:r>
            <a:r>
              <a:rPr lang="en-CA" sz="1200" kern="1200" dirty="0">
                <a:solidFill>
                  <a:schemeClr val="tx1"/>
                </a:solidFill>
                <a:effectLst/>
                <a:latin typeface="+mn-lt"/>
                <a:ea typeface="+mn-ea"/>
                <a:cs typeface="+mn-cs"/>
              </a:rPr>
              <a:t> J.A.</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18</a:t>
            </a:fld>
            <a:endParaRPr lang="en-US"/>
          </a:p>
        </p:txBody>
      </p:sp>
    </p:spTree>
    <p:extLst>
      <p:ext uri="{BB962C8B-B14F-4D97-AF65-F5344CB8AC3E}">
        <p14:creationId xmlns:p14="http://schemas.microsoft.com/office/powerpoint/2010/main" val="1726574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2018 FCA 53 (olanzapine) </a:t>
            </a:r>
            <a:r>
              <a:rPr lang="en-CA" sz="1200" kern="1200" dirty="0" err="1">
                <a:solidFill>
                  <a:schemeClr val="tx1"/>
                </a:solidFill>
                <a:effectLst/>
                <a:latin typeface="+mn-lt"/>
                <a:ea typeface="+mn-ea"/>
                <a:cs typeface="+mn-cs"/>
              </a:rPr>
              <a:t>Laskin</a:t>
            </a:r>
            <a:r>
              <a:rPr lang="en-CA" sz="1200" kern="1200" dirty="0">
                <a:solidFill>
                  <a:schemeClr val="tx1"/>
                </a:solidFill>
                <a:effectLst/>
                <a:latin typeface="+mn-lt"/>
                <a:ea typeface="+mn-ea"/>
                <a:cs typeface="+mn-cs"/>
              </a:rPr>
              <a:t> J.A.</a:t>
            </a:r>
            <a:r>
              <a:rPr lang="en-CA"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19</a:t>
            </a:fld>
            <a:endParaRPr lang="en-US"/>
          </a:p>
        </p:txBody>
      </p:sp>
    </p:spTree>
    <p:extLst>
      <p:ext uri="{BB962C8B-B14F-4D97-AF65-F5344CB8AC3E}">
        <p14:creationId xmlns:p14="http://schemas.microsoft.com/office/powerpoint/2010/main" val="2979800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2018 ONSC 903 (ramipril) Dunphy J.</a:t>
            </a:r>
            <a:r>
              <a:rPr lang="en-CA" dirty="0">
                <a:effectLst/>
              </a:rPr>
              <a:t> </a:t>
            </a:r>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20</a:t>
            </a:fld>
            <a:endParaRPr lang="en-US"/>
          </a:p>
        </p:txBody>
      </p:sp>
    </p:spTree>
    <p:extLst>
      <p:ext uri="{BB962C8B-B14F-4D97-AF65-F5344CB8AC3E}">
        <p14:creationId xmlns:p14="http://schemas.microsoft.com/office/powerpoint/2010/main" val="2721195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now address overpromising?</a:t>
            </a:r>
          </a:p>
        </p:txBody>
      </p:sp>
      <p:sp>
        <p:nvSpPr>
          <p:cNvPr id="4" name="Slide Number Placeholder 3"/>
          <p:cNvSpPr>
            <a:spLocks noGrp="1"/>
          </p:cNvSpPr>
          <p:nvPr>
            <p:ph type="sldNum" sz="quarter" idx="5"/>
          </p:nvPr>
        </p:nvSpPr>
        <p:spPr/>
        <p:txBody>
          <a:bodyPr/>
          <a:lstStyle/>
          <a:p>
            <a:fld id="{FAE32B37-7BA9-5E46-9B24-5D4480A5816E}" type="slidenum">
              <a:rPr lang="en-US" smtClean="0"/>
              <a:t>3</a:t>
            </a:fld>
            <a:endParaRPr lang="en-US"/>
          </a:p>
        </p:txBody>
      </p:sp>
    </p:spTree>
    <p:extLst>
      <p:ext uri="{BB962C8B-B14F-4D97-AF65-F5344CB8AC3E}">
        <p14:creationId xmlns:p14="http://schemas.microsoft.com/office/powerpoint/2010/main" val="4226378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latin typeface="Times New Roman" charset="0"/>
              </a:rPr>
              <a:t>2017 FCA 190 (dasatinib) Gleason J.A.</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4</a:t>
            </a:fld>
            <a:endParaRPr lang="en-US"/>
          </a:p>
        </p:txBody>
      </p:sp>
    </p:spTree>
    <p:extLst>
      <p:ext uri="{BB962C8B-B14F-4D97-AF65-F5344CB8AC3E}">
        <p14:creationId xmlns:p14="http://schemas.microsoft.com/office/powerpoint/2010/main" val="3385483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latin typeface="Times New Roman" charset="0"/>
              </a:rPr>
              <a:t>2017 FCA 190 (dasatinib) Gleason J.A.</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5</a:t>
            </a:fld>
            <a:endParaRPr lang="en-US"/>
          </a:p>
        </p:txBody>
      </p:sp>
    </p:spTree>
    <p:extLst>
      <p:ext uri="{BB962C8B-B14F-4D97-AF65-F5344CB8AC3E}">
        <p14:creationId xmlns:p14="http://schemas.microsoft.com/office/powerpoint/2010/main" val="177525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latin typeface="Times New Roman" charset="0"/>
              </a:rPr>
              <a:t>2017 FCA 190 (dasatinib) Gleason J.A.</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6</a:t>
            </a:fld>
            <a:endParaRPr lang="en-US"/>
          </a:p>
        </p:txBody>
      </p:sp>
    </p:spTree>
    <p:extLst>
      <p:ext uri="{BB962C8B-B14F-4D97-AF65-F5344CB8AC3E}">
        <p14:creationId xmlns:p14="http://schemas.microsoft.com/office/powerpoint/2010/main" val="423840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2017 FC 951 (latanoprost) Manson J.</a:t>
            </a:r>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7</a:t>
            </a:fld>
            <a:endParaRPr lang="en-US"/>
          </a:p>
        </p:txBody>
      </p:sp>
    </p:spTree>
    <p:extLst>
      <p:ext uri="{BB962C8B-B14F-4D97-AF65-F5344CB8AC3E}">
        <p14:creationId xmlns:p14="http://schemas.microsoft.com/office/powerpoint/2010/main" val="1420420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2017 FC 951 (latanoprost) Manson J.</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9</a:t>
            </a:fld>
            <a:endParaRPr lang="en-US"/>
          </a:p>
        </p:txBody>
      </p:sp>
    </p:spTree>
    <p:extLst>
      <p:ext uri="{BB962C8B-B14F-4D97-AF65-F5344CB8AC3E}">
        <p14:creationId xmlns:p14="http://schemas.microsoft.com/office/powerpoint/2010/main" val="2330257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2017 FC 951 (latanoprost) Manson J.</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10</a:t>
            </a:fld>
            <a:endParaRPr lang="en-US"/>
          </a:p>
        </p:txBody>
      </p:sp>
    </p:spTree>
    <p:extLst>
      <p:ext uri="{BB962C8B-B14F-4D97-AF65-F5344CB8AC3E}">
        <p14:creationId xmlns:p14="http://schemas.microsoft.com/office/powerpoint/2010/main" val="170654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2017 FC 951 (latanoprost) Manson J.</a:t>
            </a:r>
            <a:endParaRPr lang="en-US" dirty="0"/>
          </a:p>
          <a:p>
            <a:endParaRPr lang="en-US" dirty="0"/>
          </a:p>
        </p:txBody>
      </p:sp>
      <p:sp>
        <p:nvSpPr>
          <p:cNvPr id="4" name="Slide Number Placeholder 3"/>
          <p:cNvSpPr>
            <a:spLocks noGrp="1"/>
          </p:cNvSpPr>
          <p:nvPr>
            <p:ph type="sldNum" sz="quarter" idx="5"/>
          </p:nvPr>
        </p:nvSpPr>
        <p:spPr/>
        <p:txBody>
          <a:bodyPr/>
          <a:lstStyle/>
          <a:p>
            <a:fld id="{FAE32B37-7BA9-5E46-9B24-5D4480A5816E}" type="slidenum">
              <a:rPr lang="en-US" smtClean="0"/>
              <a:t>11</a:t>
            </a:fld>
            <a:endParaRPr lang="en-US"/>
          </a:p>
        </p:txBody>
      </p:sp>
    </p:spTree>
    <p:extLst>
      <p:ext uri="{BB962C8B-B14F-4D97-AF65-F5344CB8AC3E}">
        <p14:creationId xmlns:p14="http://schemas.microsoft.com/office/powerpoint/2010/main" val="140994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10668000" cy="1277957"/>
          </a:xfrm>
        </p:spPr>
        <p:txBody>
          <a:bodyPr anchor="ctr" anchorCtr="1"/>
          <a:lstStyle>
            <a:lvl1pPr algn="ctr">
              <a:defRPr sz="6000" baseline="0"/>
            </a:lvl1pPr>
          </a:lstStyle>
          <a:p>
            <a:r>
              <a:rPr lang="en-US"/>
              <a:t>Click to edit Master title style</a:t>
            </a:r>
            <a:endParaRPr lang="en-US" dirty="0"/>
          </a:p>
        </p:txBody>
      </p:sp>
      <p:sp>
        <p:nvSpPr>
          <p:cNvPr id="3" name="Subtitle 2"/>
          <p:cNvSpPr>
            <a:spLocks noGrp="1"/>
          </p:cNvSpPr>
          <p:nvPr>
            <p:ph type="subTitle" idx="1"/>
          </p:nvPr>
        </p:nvSpPr>
        <p:spPr>
          <a:xfrm>
            <a:off x="1524000" y="2599503"/>
            <a:ext cx="9144000" cy="1655762"/>
          </a:xfrm>
        </p:spPr>
        <p:txBody>
          <a:bodyPr/>
          <a:lstStyle>
            <a:lvl1pPr marL="0" indent="0" algn="ctr">
              <a:buNone/>
              <a:defRPr sz="2400" baseline="0">
                <a:latin typeface="Times New Roma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1A23BF-8C31-404B-9F5D-CFDAFC77FE1C}"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B7C6-085D-CB42-9465-4CC9D64EC443}" type="slidenum">
              <a:rPr lang="en-US" smtClean="0"/>
              <a:t>‹#›</a:t>
            </a:fld>
            <a:endParaRPr lang="en-US" dirty="0"/>
          </a:p>
        </p:txBody>
      </p:sp>
    </p:spTree>
    <p:extLst>
      <p:ext uri="{BB962C8B-B14F-4D97-AF65-F5344CB8AC3E}">
        <p14:creationId xmlns:p14="http://schemas.microsoft.com/office/powerpoint/2010/main" val="13647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A23BF-8C31-404B-9F5D-CFDAFC77FE1C}"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26591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A23BF-8C31-404B-9F5D-CFDAFC77FE1C}"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147082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1A23BF-8C31-404B-9F5D-CFDAFC77FE1C}"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08351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A23BF-8C31-404B-9F5D-CFDAFC77FE1C}"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213531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1A23BF-8C31-404B-9F5D-CFDAFC77FE1C}"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67951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1A23BF-8C31-404B-9F5D-CFDAFC77FE1C}"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00030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1A23BF-8C31-404B-9F5D-CFDAFC77FE1C}"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60332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1A23BF-8C31-404B-9F5D-CFDAFC77FE1C}"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41495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A23BF-8C31-404B-9F5D-CFDAFC77FE1C}"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133854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1A23BF-8C31-404B-9F5D-CFDAFC77FE1C}"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2031889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1A23BF-8C31-404B-9F5D-CFDAFC77FE1C}"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5B7C6-085D-CB42-9465-4CC9D64EC443}" type="slidenum">
              <a:rPr lang="en-US" smtClean="0"/>
              <a:t>‹#›</a:t>
            </a:fld>
            <a:endParaRPr lang="en-US"/>
          </a:p>
        </p:txBody>
      </p:sp>
    </p:spTree>
    <p:extLst>
      <p:ext uri="{BB962C8B-B14F-4D97-AF65-F5344CB8AC3E}">
        <p14:creationId xmlns:p14="http://schemas.microsoft.com/office/powerpoint/2010/main" val="68928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2"/>
            <a:ext cx="12192000" cy="1293961"/>
          </a:xfrm>
          <a:prstGeom prst="rect">
            <a:avLst/>
          </a:prstGeom>
          <a:gradFill flip="none" rotWithShape="1">
            <a:gsLst>
              <a:gs pos="71000">
                <a:schemeClr val="accent1"/>
              </a:gs>
              <a:gs pos="17000">
                <a:schemeClr val="bg1"/>
              </a:gs>
              <a:gs pos="89000">
                <a:schemeClr val="accent5"/>
              </a:gs>
              <a:gs pos="50000">
                <a:schemeClr val="accent1">
                  <a:lumMod val="45000"/>
                  <a:lumOff val="55000"/>
                </a:schemeClr>
              </a:gs>
              <a:gs pos="0">
                <a:schemeClr val="accent1">
                  <a:lumMod val="0"/>
                  <a:lumOff val="10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806766" y="-15804"/>
            <a:ext cx="10385234" cy="1325563"/>
          </a:xfrm>
          <a:prstGeom prst="rect">
            <a:avLst/>
          </a:prstGeom>
        </p:spPr>
        <p:txBody>
          <a:bodyPr vert="horz" lIns="91440" tIns="45720" rIns="91440" bIns="45720" rtlCol="0" anchor="ctr" anchorCtr="1">
            <a:normAutofit/>
          </a:bodyPr>
          <a:lstStyle/>
          <a:p>
            <a:r>
              <a:rPr lang="en-US"/>
              <a:t>Click to edit Master title style</a:t>
            </a:r>
            <a:endParaRPr lang="en-US" dirty="0"/>
          </a:p>
        </p:txBody>
      </p:sp>
      <p:sp>
        <p:nvSpPr>
          <p:cNvPr id="3" name="Text Placeholder 2"/>
          <p:cNvSpPr>
            <a:spLocks noGrp="1"/>
          </p:cNvSpPr>
          <p:nvPr>
            <p:ph type="body" idx="1"/>
          </p:nvPr>
        </p:nvSpPr>
        <p:spPr>
          <a:xfrm>
            <a:off x="0" y="1616462"/>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A23BF-8C31-404B-9F5D-CFDAFC77FE1C}" type="datetimeFigureOut">
              <a:rPr lang="en-US" smtClean="0"/>
              <a:t>11/14/2018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5B7C6-085D-CB42-9465-4CC9D64EC443}" type="slidenum">
              <a:rPr lang="en-US" smtClean="0"/>
              <a:t>‹#›</a:t>
            </a:fld>
            <a:endParaRPr lang="en-US"/>
          </a:p>
        </p:txBody>
      </p:sp>
      <p:pic>
        <p:nvPicPr>
          <p:cNvPr id="7" name="Picture 6"/>
          <p:cNvPicPr>
            <a:picLocks noChangeAspect="1"/>
          </p:cNvPicPr>
          <p:nvPr userDrawn="1"/>
        </p:nvPicPr>
        <p:blipFill rotWithShape="1">
          <a:blip r:embed="rId14"/>
          <a:srcRect t="15809" b="-6641"/>
          <a:stretch/>
        </p:blipFill>
        <p:spPr>
          <a:xfrm>
            <a:off x="0" y="-2"/>
            <a:ext cx="1806766" cy="1360008"/>
          </a:xfrm>
          <a:prstGeom prst="rect">
            <a:avLst/>
          </a:prstGeom>
        </p:spPr>
      </p:pic>
    </p:spTree>
    <p:extLst>
      <p:ext uri="{BB962C8B-B14F-4D97-AF65-F5344CB8AC3E}">
        <p14:creationId xmlns:p14="http://schemas.microsoft.com/office/powerpoint/2010/main" val="53358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6000" kern="1200" baseline="0">
          <a:solidFill>
            <a:schemeClr val="tx1"/>
          </a:solidFill>
          <a:latin typeface="Times New Roman Bold"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tx1"/>
          </a:solidFill>
          <a:latin typeface="Times New Roman"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BF44-A47D-5940-AB7F-15CD51194718}"/>
              </a:ext>
            </a:extLst>
          </p:cNvPr>
          <p:cNvSpPr>
            <a:spLocks noGrp="1"/>
          </p:cNvSpPr>
          <p:nvPr>
            <p:ph type="title"/>
          </p:nvPr>
        </p:nvSpPr>
        <p:spPr/>
        <p:txBody>
          <a:bodyPr>
            <a:normAutofit/>
          </a:bodyPr>
          <a:lstStyle/>
          <a:p>
            <a:r>
              <a:rPr lang="en-US" sz="8000" i="1" dirty="0"/>
              <a:t>Esomeprazole SCC</a:t>
            </a:r>
            <a:endParaRPr lang="en-US" sz="8000" dirty="0"/>
          </a:p>
        </p:txBody>
      </p:sp>
      <p:sp>
        <p:nvSpPr>
          <p:cNvPr id="3" name="Content Placeholder 2">
            <a:extLst>
              <a:ext uri="{FF2B5EF4-FFF2-40B4-BE49-F238E27FC236}">
                <a16:creationId xmlns:a16="http://schemas.microsoft.com/office/drawing/2014/main" id="{CF5B7E08-BFD8-1E48-B258-01E1D1F1DEB0}"/>
              </a:ext>
            </a:extLst>
          </p:cNvPr>
          <p:cNvSpPr>
            <a:spLocks noGrp="1"/>
          </p:cNvSpPr>
          <p:nvPr>
            <p:ph idx="1"/>
          </p:nvPr>
        </p:nvSpPr>
        <p:spPr>
          <a:xfrm>
            <a:off x="0" y="1582310"/>
            <a:ext cx="12192000" cy="5275690"/>
          </a:xfrm>
        </p:spPr>
        <p:txBody>
          <a:bodyPr/>
          <a:lstStyle/>
          <a:p>
            <a:pPr marL="0" indent="0">
              <a:spcBef>
                <a:spcPts val="2800"/>
              </a:spcBef>
              <a:buNone/>
            </a:pPr>
            <a:endParaRPr lang="en-US" sz="4400" b="1" i="1" dirty="0">
              <a:latin typeface="Times New Roman" charset="0"/>
            </a:endParaRPr>
          </a:p>
          <a:p>
            <a:pPr lvl="1">
              <a:spcBef>
                <a:spcPts val="2800"/>
              </a:spcBef>
              <a:buFont typeface="Courier New" panose="02070309020205020404" pitchFamily="49" charset="0"/>
              <a:buChar char="o"/>
            </a:pPr>
            <a:r>
              <a:rPr lang="en-US" sz="4000" b="1" i="1" dirty="0">
                <a:latin typeface="Times New Roman" charset="0"/>
              </a:rPr>
              <a:t>  </a:t>
            </a:r>
            <a:r>
              <a:rPr lang="en-US" sz="4000" i="1" dirty="0">
                <a:latin typeface="Times New Roman" charset="0"/>
              </a:rPr>
              <a:t>AstraZeneca v Apotex, </a:t>
            </a:r>
            <a:r>
              <a:rPr lang="en-US" sz="4000" dirty="0">
                <a:latin typeface="Times New Roman" charset="0"/>
              </a:rPr>
              <a:t>2017 SCC 36.</a:t>
            </a:r>
            <a:endParaRPr lang="en-US" sz="4000" i="1" dirty="0">
              <a:latin typeface="Times New Roman" charset="0"/>
            </a:endParaRPr>
          </a:p>
          <a:p>
            <a:pPr lvl="1">
              <a:spcBef>
                <a:spcPts val="2800"/>
              </a:spcBef>
              <a:buFont typeface="Courier New" panose="02070309020205020404" pitchFamily="49" charset="0"/>
              <a:buChar char="o"/>
            </a:pPr>
            <a:r>
              <a:rPr lang="en-US" sz="4000" i="1" dirty="0">
                <a:latin typeface="Times New Roman" charset="0"/>
              </a:rPr>
              <a:t>  </a:t>
            </a:r>
            <a:r>
              <a:rPr lang="en-US" sz="4000" dirty="0">
                <a:latin typeface="Times New Roman" charset="0"/>
              </a:rPr>
              <a:t>Abolished the “promise doctrine”.</a:t>
            </a:r>
          </a:p>
          <a:p>
            <a:pPr lvl="1">
              <a:spcBef>
                <a:spcPts val="2800"/>
              </a:spcBef>
              <a:buFont typeface="Courier New" panose="02070309020205020404" pitchFamily="49" charset="0"/>
              <a:buChar char="o"/>
            </a:pPr>
            <a:r>
              <a:rPr lang="en-US" sz="4000" dirty="0">
                <a:latin typeface="Times New Roman" charset="0"/>
              </a:rPr>
              <a:t>  I am going to review the impact this decision has had on patent jurisprudence.</a:t>
            </a:r>
          </a:p>
        </p:txBody>
      </p:sp>
    </p:spTree>
    <p:extLst>
      <p:ext uri="{BB962C8B-B14F-4D97-AF65-F5344CB8AC3E}">
        <p14:creationId xmlns:p14="http://schemas.microsoft.com/office/powerpoint/2010/main" val="127116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7200" b="1" i="1" dirty="0"/>
              <a:t>Apotex latanoprost</a:t>
            </a:r>
            <a:endParaRPr lang="en-US" sz="7200" dirty="0"/>
          </a:p>
        </p:txBody>
      </p:sp>
      <p:sp>
        <p:nvSpPr>
          <p:cNvPr id="5" name="Subtitle 4">
            <a:extLst>
              <a:ext uri="{FF2B5EF4-FFF2-40B4-BE49-F238E27FC236}">
                <a16:creationId xmlns:a16="http://schemas.microsoft.com/office/drawing/2014/main" id="{E99ABC43-4B00-C146-90A4-0FC981878E19}"/>
              </a:ext>
            </a:extLst>
          </p:cNvPr>
          <p:cNvSpPr>
            <a:spLocks noGrp="1"/>
          </p:cNvSpPr>
          <p:nvPr>
            <p:ph type="subTitle" idx="1"/>
          </p:nvPr>
        </p:nvSpPr>
        <p:spPr>
          <a:xfrm>
            <a:off x="0" y="1577946"/>
            <a:ext cx="12276221" cy="5280053"/>
          </a:xfrm>
        </p:spPr>
        <p:txBody>
          <a:bodyPr>
            <a:noAutofit/>
          </a:bodyPr>
          <a:lstStyle/>
          <a:p>
            <a:pPr marL="685800" lvl="1" indent="-228600" algn="l">
              <a:spcAft>
                <a:spcPts val="1800"/>
              </a:spcAft>
              <a:buFont typeface="Courier New" panose="02070309020205020404" pitchFamily="49" charset="0"/>
              <a:buChar char="o"/>
            </a:pPr>
            <a:endParaRPr lang="en-US" sz="3300" dirty="0">
              <a:latin typeface="Times New Roman" charset="0"/>
            </a:endParaRPr>
          </a:p>
          <a:p>
            <a:pPr marL="685800" lvl="1" indent="-228600" algn="l">
              <a:spcAft>
                <a:spcPts val="1800"/>
              </a:spcAft>
              <a:buFont typeface="Courier New" panose="02070309020205020404" pitchFamily="49" charset="0"/>
              <a:buChar char="o"/>
            </a:pPr>
            <a:r>
              <a:rPr lang="en-US" sz="3600" dirty="0">
                <a:latin typeface="Times New Roman" charset="0"/>
              </a:rPr>
              <a:t>  Second, Apotex sought to plead that “[b]</a:t>
            </a:r>
            <a:r>
              <a:rPr lang="en-CA" sz="3600" dirty="0" err="1">
                <a:latin typeface="Times New Roman" charset="0"/>
              </a:rPr>
              <a:t>ecause</a:t>
            </a:r>
            <a:r>
              <a:rPr lang="en-CA" sz="3600" dirty="0">
                <a:latin typeface="Times New Roman" charset="0"/>
              </a:rPr>
              <a:t> the 132 Patent overpromises, it contains a disclosure that is not correct and full and it states an unsubstantiated use or operation of the purported invention, which constitutes a failure to fulfill the requirements of subsection 27(3)…” </a:t>
            </a:r>
          </a:p>
          <a:p>
            <a:pPr marL="685800" lvl="1" indent="-228600" algn="l">
              <a:spcAft>
                <a:spcPts val="1800"/>
              </a:spcAft>
              <a:buFont typeface="Courier New" panose="02070309020205020404" pitchFamily="49" charset="0"/>
              <a:buChar char="o"/>
            </a:pPr>
            <a:r>
              <a:rPr lang="en-CA" sz="3600" dirty="0">
                <a:latin typeface="Times New Roman" charset="0"/>
              </a:rPr>
              <a:t>  Sounds just like what the SCC said in </a:t>
            </a:r>
            <a:r>
              <a:rPr lang="en-CA" sz="3600" i="1" dirty="0">
                <a:latin typeface="Times New Roman" charset="0"/>
              </a:rPr>
              <a:t>Esomeprazole SCC</a:t>
            </a:r>
            <a:r>
              <a:rPr lang="en-CA" sz="3600" dirty="0">
                <a:latin typeface="Times New Roman" charset="0"/>
              </a:rPr>
              <a:t>.</a:t>
            </a:r>
          </a:p>
          <a:p>
            <a:pPr marL="685800" lvl="1" indent="-228600" algn="l">
              <a:spcAft>
                <a:spcPts val="1800"/>
              </a:spcAft>
              <a:buFont typeface="Courier New" panose="02070309020205020404" pitchFamily="49" charset="0"/>
              <a:buChar char="o"/>
            </a:pPr>
            <a:r>
              <a:rPr lang="en-CA" sz="3600" dirty="0">
                <a:latin typeface="Times New Roman" charset="0"/>
              </a:rPr>
              <a:t>  However, Apotex’s amendment was not allowed.</a:t>
            </a:r>
          </a:p>
          <a:p>
            <a:pPr lvl="1" algn="l">
              <a:spcAft>
                <a:spcPts val="1800"/>
              </a:spcAft>
            </a:pPr>
            <a:endParaRPr lang="en-US" sz="3300" dirty="0">
              <a:latin typeface="Times New Roman" charset="0"/>
            </a:endParaRPr>
          </a:p>
        </p:txBody>
      </p:sp>
    </p:spTree>
    <p:extLst>
      <p:ext uri="{BB962C8B-B14F-4D97-AF65-F5344CB8AC3E}">
        <p14:creationId xmlns:p14="http://schemas.microsoft.com/office/powerpoint/2010/main" val="102409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E779-5A17-FC46-8F75-DB078C643939}"/>
              </a:ext>
            </a:extLst>
          </p:cNvPr>
          <p:cNvSpPr>
            <a:spLocks noGrp="1"/>
          </p:cNvSpPr>
          <p:nvPr>
            <p:ph type="title"/>
          </p:nvPr>
        </p:nvSpPr>
        <p:spPr/>
        <p:txBody>
          <a:bodyPr/>
          <a:lstStyle/>
          <a:p>
            <a:r>
              <a:rPr lang="en-CA" b="1" i="1" dirty="0"/>
              <a:t>Apotex latanoprost</a:t>
            </a:r>
            <a:endParaRPr lang="en-US" dirty="0"/>
          </a:p>
        </p:txBody>
      </p:sp>
      <p:sp>
        <p:nvSpPr>
          <p:cNvPr id="3" name="Content Placeholder 2">
            <a:extLst>
              <a:ext uri="{FF2B5EF4-FFF2-40B4-BE49-F238E27FC236}">
                <a16:creationId xmlns:a16="http://schemas.microsoft.com/office/drawing/2014/main" id="{B665C4BD-5B36-2B4B-9093-2836F1D2FD93}"/>
              </a:ext>
            </a:extLst>
          </p:cNvPr>
          <p:cNvSpPr>
            <a:spLocks noGrp="1"/>
          </p:cNvSpPr>
          <p:nvPr>
            <p:ph idx="1"/>
          </p:nvPr>
        </p:nvSpPr>
        <p:spPr>
          <a:xfrm>
            <a:off x="0" y="1309758"/>
            <a:ext cx="11845635" cy="5548241"/>
          </a:xfrm>
        </p:spPr>
        <p:txBody>
          <a:bodyPr>
            <a:normAutofit/>
          </a:bodyPr>
          <a:lstStyle/>
          <a:p>
            <a:pPr lvl="1">
              <a:spcAft>
                <a:spcPts val="1800"/>
              </a:spcAft>
              <a:buFont typeface="Courier New" panose="02070309020205020404" pitchFamily="49" charset="0"/>
              <a:buChar char="o"/>
            </a:pPr>
            <a:endParaRPr lang="en-CA" sz="3300" dirty="0">
              <a:latin typeface="Times New Roman" charset="0"/>
            </a:endParaRPr>
          </a:p>
          <a:p>
            <a:pPr lvl="1">
              <a:spcAft>
                <a:spcPts val="1800"/>
              </a:spcAft>
              <a:buFont typeface="Courier New" panose="02070309020205020404" pitchFamily="49" charset="0"/>
              <a:buChar char="o"/>
            </a:pPr>
            <a:r>
              <a:rPr lang="en-CA" sz="3600" dirty="0">
                <a:latin typeface="Times New Roman" charset="0"/>
              </a:rPr>
              <a:t>  The Court held (¶52): “the impugned insufficiency plea does not stand a reasonable prospect of success.”</a:t>
            </a:r>
          </a:p>
          <a:p>
            <a:pPr lvl="1">
              <a:spcAft>
                <a:spcPts val="1800"/>
              </a:spcAft>
              <a:buFont typeface="Courier New" panose="02070309020205020404" pitchFamily="49" charset="0"/>
              <a:buChar char="o"/>
            </a:pPr>
            <a:r>
              <a:rPr lang="en-CA" sz="3600" dirty="0">
                <a:latin typeface="Times New Roman" charset="0"/>
              </a:rPr>
              <a:t>  It would seem, therefore, that the suggestion in </a:t>
            </a:r>
            <a:r>
              <a:rPr lang="en-CA" sz="3600" i="1" dirty="0">
                <a:latin typeface="Times New Roman" charset="0"/>
              </a:rPr>
              <a:t>Esomeprazole SCC </a:t>
            </a:r>
            <a:r>
              <a:rPr lang="en-CA" sz="3600" dirty="0">
                <a:latin typeface="Times New Roman" charset="0"/>
              </a:rPr>
              <a:t>that the mischief of overpromising might be dealt with under section 27(3) is not borne out. </a:t>
            </a:r>
            <a:endParaRPr lang="en-US" sz="3600" dirty="0">
              <a:latin typeface="Times New Roman" charset="0"/>
            </a:endParaRPr>
          </a:p>
          <a:p>
            <a:endParaRPr lang="en-US" sz="3300" dirty="0"/>
          </a:p>
        </p:txBody>
      </p:sp>
    </p:spTree>
    <p:extLst>
      <p:ext uri="{BB962C8B-B14F-4D97-AF65-F5344CB8AC3E}">
        <p14:creationId xmlns:p14="http://schemas.microsoft.com/office/powerpoint/2010/main" val="3973087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0C14-0541-9E43-9D1F-8B72FF42FE11}"/>
              </a:ext>
            </a:extLst>
          </p:cNvPr>
          <p:cNvSpPr>
            <a:spLocks noGrp="1"/>
          </p:cNvSpPr>
          <p:nvPr>
            <p:ph type="title"/>
          </p:nvPr>
        </p:nvSpPr>
        <p:spPr/>
        <p:txBody>
          <a:bodyPr>
            <a:normAutofit/>
          </a:bodyPr>
          <a:lstStyle/>
          <a:p>
            <a:r>
              <a:rPr lang="en-CA" sz="6600" b="1" i="1" dirty="0"/>
              <a:t>Apotex latanoprost</a:t>
            </a:r>
            <a:endParaRPr lang="en-US" sz="6600" dirty="0"/>
          </a:p>
        </p:txBody>
      </p:sp>
      <p:sp>
        <p:nvSpPr>
          <p:cNvPr id="3" name="Content Placeholder 2">
            <a:extLst>
              <a:ext uri="{FF2B5EF4-FFF2-40B4-BE49-F238E27FC236}">
                <a16:creationId xmlns:a16="http://schemas.microsoft.com/office/drawing/2014/main" id="{10C8A3C0-3860-3D4B-A12C-85D409E20B82}"/>
              </a:ext>
            </a:extLst>
          </p:cNvPr>
          <p:cNvSpPr>
            <a:spLocks noGrp="1"/>
          </p:cNvSpPr>
          <p:nvPr>
            <p:ph idx="1"/>
          </p:nvPr>
        </p:nvSpPr>
        <p:spPr>
          <a:xfrm>
            <a:off x="0" y="1616461"/>
            <a:ext cx="12192000" cy="5099927"/>
          </a:xfrm>
        </p:spPr>
        <p:txBody>
          <a:bodyPr>
            <a:noAutofit/>
          </a:bodyPr>
          <a:lstStyle/>
          <a:p>
            <a:pPr lvl="2">
              <a:spcBef>
                <a:spcPts val="0"/>
              </a:spcBef>
              <a:buFont typeface="Courier New" panose="02070309020205020404" pitchFamily="49" charset="0"/>
              <a:buChar char="o"/>
            </a:pPr>
            <a:r>
              <a:rPr lang="en-CA" sz="3600" dirty="0">
                <a:latin typeface="Times New Roman" charset="0"/>
              </a:rPr>
              <a:t>  Third, Apotex also sought to amend to plead overbreadth, specifically that there had been no demonstration or sound prediction of the advantage found in some of the patent claims. </a:t>
            </a:r>
          </a:p>
          <a:p>
            <a:pPr lvl="2">
              <a:spcBef>
                <a:spcPts val="0"/>
              </a:spcBef>
              <a:buFont typeface="Courier New" panose="02070309020205020404" pitchFamily="49" charset="0"/>
              <a:buChar char="o"/>
            </a:pPr>
            <a:endParaRPr lang="en-CA" sz="3600" dirty="0">
              <a:latin typeface="Times New Roman" charset="0"/>
            </a:endParaRPr>
          </a:p>
          <a:p>
            <a:pPr lvl="2">
              <a:spcBef>
                <a:spcPts val="0"/>
              </a:spcBef>
              <a:buFont typeface="Courier New" panose="02070309020205020404" pitchFamily="49" charset="0"/>
              <a:buChar char="o"/>
            </a:pPr>
            <a:r>
              <a:rPr lang="en-CA" sz="3600" dirty="0">
                <a:latin typeface="Times New Roman" charset="0"/>
              </a:rPr>
              <a:t>  This was said to constitute the mischief of overpromising referred to by the SCC in </a:t>
            </a:r>
            <a:r>
              <a:rPr lang="en-CA" sz="3600" i="1" dirty="0">
                <a:latin typeface="Times New Roman" charset="0"/>
              </a:rPr>
              <a:t>Esomeprazole</a:t>
            </a:r>
            <a:r>
              <a:rPr lang="en-CA" sz="3600" dirty="0">
                <a:latin typeface="Times New Roman" charset="0"/>
              </a:rPr>
              <a:t> and to render the claims invalid for overbreadth. </a:t>
            </a:r>
          </a:p>
          <a:p>
            <a:pPr marL="914400" lvl="2" indent="0">
              <a:buNone/>
            </a:pPr>
            <a:endParaRPr lang="en-US" sz="3300" dirty="0">
              <a:latin typeface="Times New Roman" charset="0"/>
            </a:endParaRPr>
          </a:p>
        </p:txBody>
      </p:sp>
    </p:spTree>
    <p:extLst>
      <p:ext uri="{BB962C8B-B14F-4D97-AF65-F5344CB8AC3E}">
        <p14:creationId xmlns:p14="http://schemas.microsoft.com/office/powerpoint/2010/main" val="873541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805BF-0F53-AE41-BFCA-51A327C0AFA3}"/>
              </a:ext>
            </a:extLst>
          </p:cNvPr>
          <p:cNvSpPr>
            <a:spLocks noGrp="1"/>
          </p:cNvSpPr>
          <p:nvPr>
            <p:ph type="title"/>
          </p:nvPr>
        </p:nvSpPr>
        <p:spPr/>
        <p:txBody>
          <a:bodyPr/>
          <a:lstStyle/>
          <a:p>
            <a:r>
              <a:rPr lang="en-CA" b="1" i="1" dirty="0"/>
              <a:t>Apotex latanoprost</a:t>
            </a:r>
            <a:endParaRPr lang="en-US" dirty="0"/>
          </a:p>
        </p:txBody>
      </p:sp>
      <p:sp>
        <p:nvSpPr>
          <p:cNvPr id="3" name="Content Placeholder 2">
            <a:extLst>
              <a:ext uri="{FF2B5EF4-FFF2-40B4-BE49-F238E27FC236}">
                <a16:creationId xmlns:a16="http://schemas.microsoft.com/office/drawing/2014/main" id="{886CCD0F-972C-C14F-B32B-C7E7D86A2601}"/>
              </a:ext>
            </a:extLst>
          </p:cNvPr>
          <p:cNvSpPr>
            <a:spLocks noGrp="1"/>
          </p:cNvSpPr>
          <p:nvPr>
            <p:ph idx="1"/>
          </p:nvPr>
        </p:nvSpPr>
        <p:spPr>
          <a:xfrm>
            <a:off x="-1" y="1309759"/>
            <a:ext cx="11970327" cy="5548241"/>
          </a:xfrm>
        </p:spPr>
        <p:txBody>
          <a:bodyPr/>
          <a:lstStyle/>
          <a:p>
            <a:pPr lvl="2">
              <a:buFont typeface="Courier New" panose="02070309020205020404" pitchFamily="49" charset="0"/>
              <a:buChar char="o"/>
            </a:pPr>
            <a:endParaRPr lang="en-CA" sz="3300" dirty="0">
              <a:latin typeface="Times New Roman" charset="0"/>
            </a:endParaRPr>
          </a:p>
          <a:p>
            <a:pPr lvl="2">
              <a:buFont typeface="Courier New" panose="02070309020205020404" pitchFamily="49" charset="0"/>
              <a:buChar char="o"/>
            </a:pPr>
            <a:r>
              <a:rPr lang="en-CA" sz="3600" dirty="0">
                <a:latin typeface="Times New Roman" charset="0"/>
              </a:rPr>
              <a:t>  Despite Pfizer’s argument that this was “an attempt to circumvent the reasoning of the SCC in </a:t>
            </a:r>
            <a:r>
              <a:rPr lang="en-CA" sz="3600" i="1" dirty="0">
                <a:latin typeface="Times New Roman" charset="0"/>
              </a:rPr>
              <a:t>Esomeprazole</a:t>
            </a:r>
            <a:r>
              <a:rPr lang="en-CA" sz="3600" dirty="0">
                <a:latin typeface="Times New Roman" charset="0"/>
              </a:rPr>
              <a:t> and improperly conflates overbreadth with utility”, the Court held that this plea stood “a reasonable prospect of success” and allowed the amendment. </a:t>
            </a:r>
          </a:p>
          <a:p>
            <a:pPr marL="914400" lvl="2" indent="0">
              <a:buNone/>
            </a:pPr>
            <a:endParaRPr lang="en-CA" sz="3600" dirty="0">
              <a:latin typeface="Times New Roman" charset="0"/>
            </a:endParaRPr>
          </a:p>
          <a:p>
            <a:pPr lvl="2">
              <a:buFont typeface="Courier New" panose="02070309020205020404" pitchFamily="49" charset="0"/>
              <a:buChar char="o"/>
            </a:pPr>
            <a:r>
              <a:rPr lang="en-CA" sz="3600" dirty="0">
                <a:latin typeface="Times New Roman" charset="0"/>
              </a:rPr>
              <a:t>  So, the mischief may possibly be addressed through a plea of overbreadth.</a:t>
            </a:r>
            <a:endParaRPr lang="en-US" sz="3600" dirty="0">
              <a:latin typeface="Times New Roman" charset="0"/>
            </a:endParaRPr>
          </a:p>
          <a:p>
            <a:endParaRPr lang="en-US" dirty="0"/>
          </a:p>
        </p:txBody>
      </p:sp>
    </p:spTree>
    <p:extLst>
      <p:ext uri="{BB962C8B-B14F-4D97-AF65-F5344CB8AC3E}">
        <p14:creationId xmlns:p14="http://schemas.microsoft.com/office/powerpoint/2010/main" val="407013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0C14-0541-9E43-9D1F-8B72FF42FE11}"/>
              </a:ext>
            </a:extLst>
          </p:cNvPr>
          <p:cNvSpPr>
            <a:spLocks noGrp="1"/>
          </p:cNvSpPr>
          <p:nvPr>
            <p:ph type="title"/>
          </p:nvPr>
        </p:nvSpPr>
        <p:spPr/>
        <p:txBody>
          <a:bodyPr>
            <a:normAutofit/>
          </a:bodyPr>
          <a:lstStyle/>
          <a:p>
            <a:r>
              <a:rPr lang="en-US" sz="6600" i="1" dirty="0"/>
              <a:t>Hospira methotrexate</a:t>
            </a:r>
          </a:p>
        </p:txBody>
      </p:sp>
      <p:sp>
        <p:nvSpPr>
          <p:cNvPr id="3" name="Content Placeholder 2">
            <a:extLst>
              <a:ext uri="{FF2B5EF4-FFF2-40B4-BE49-F238E27FC236}">
                <a16:creationId xmlns:a16="http://schemas.microsoft.com/office/drawing/2014/main" id="{10C8A3C0-3860-3D4B-A12C-85D409E20B82}"/>
              </a:ext>
            </a:extLst>
          </p:cNvPr>
          <p:cNvSpPr>
            <a:spLocks noGrp="1"/>
          </p:cNvSpPr>
          <p:nvPr>
            <p:ph idx="1"/>
          </p:nvPr>
        </p:nvSpPr>
        <p:spPr>
          <a:xfrm>
            <a:off x="0" y="1616461"/>
            <a:ext cx="12192000" cy="5099927"/>
          </a:xfrm>
        </p:spPr>
        <p:txBody>
          <a:bodyPr>
            <a:normAutofit/>
          </a:bodyPr>
          <a:lstStyle/>
          <a:p>
            <a:pPr lvl="3">
              <a:spcBef>
                <a:spcPts val="1800"/>
              </a:spcBef>
              <a:spcAft>
                <a:spcPts val="1800"/>
              </a:spcAft>
              <a:buFont typeface="Courier New" panose="02070309020205020404" pitchFamily="49" charset="0"/>
              <a:buChar char="o"/>
            </a:pPr>
            <a:endParaRPr lang="en-US" sz="2800" dirty="0">
              <a:latin typeface="Times New Roman" charset="0"/>
            </a:endParaRPr>
          </a:p>
          <a:p>
            <a:pPr lvl="3">
              <a:spcBef>
                <a:spcPts val="1800"/>
              </a:spcBef>
              <a:spcAft>
                <a:spcPts val="1800"/>
              </a:spcAft>
              <a:buFont typeface="Courier New" panose="02070309020205020404" pitchFamily="49" charset="0"/>
              <a:buChar char="o"/>
            </a:pPr>
            <a:r>
              <a:rPr lang="en-US" sz="2800" dirty="0">
                <a:latin typeface="Times New Roman" charset="0"/>
              </a:rPr>
              <a:t>  </a:t>
            </a:r>
            <a:r>
              <a:rPr lang="en-US" sz="3600" dirty="0">
                <a:latin typeface="Times New Roman" charset="0"/>
              </a:rPr>
              <a:t>This decision (2018 FC 259) involves only a brief consideration of the issue:</a:t>
            </a:r>
          </a:p>
          <a:p>
            <a:pPr marL="0" indent="0">
              <a:buNone/>
            </a:pPr>
            <a:r>
              <a:rPr lang="en-US" sz="3600" dirty="0"/>
              <a:t> </a:t>
            </a:r>
            <a:r>
              <a:rPr lang="en-CA" sz="3600" dirty="0"/>
              <a:t>	[258] Hospira attempts to import the discarded “promise” 	doctrine into insufficiency and overbreadth. Certainly 	</a:t>
            </a:r>
            <a:r>
              <a:rPr lang="en-CA" sz="3600" i="1" dirty="0"/>
              <a:t>AstraZeneca </a:t>
            </a:r>
            <a:r>
              <a:rPr lang="en-CA" sz="3600" dirty="0"/>
              <a:t>does not do so and it would be inconsistent to 	discard that doctrine only to have it resurface under 	another principle without clear language to do so.</a:t>
            </a:r>
            <a:endParaRPr lang="en-US" sz="3600" dirty="0"/>
          </a:p>
          <a:p>
            <a:endParaRPr lang="en-US" dirty="0"/>
          </a:p>
        </p:txBody>
      </p:sp>
    </p:spTree>
    <p:extLst>
      <p:ext uri="{BB962C8B-B14F-4D97-AF65-F5344CB8AC3E}">
        <p14:creationId xmlns:p14="http://schemas.microsoft.com/office/powerpoint/2010/main" val="161701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7886B-07A7-5E4D-92EF-75FBAF664631}"/>
              </a:ext>
            </a:extLst>
          </p:cNvPr>
          <p:cNvSpPr>
            <a:spLocks noGrp="1"/>
          </p:cNvSpPr>
          <p:nvPr>
            <p:ph type="title"/>
          </p:nvPr>
        </p:nvSpPr>
        <p:spPr/>
        <p:txBody>
          <a:bodyPr/>
          <a:lstStyle/>
          <a:p>
            <a:r>
              <a:rPr lang="en-US" i="1" dirty="0"/>
              <a:t>Hospira methotrexate</a:t>
            </a:r>
            <a:endParaRPr lang="en-US" dirty="0"/>
          </a:p>
        </p:txBody>
      </p:sp>
      <p:sp>
        <p:nvSpPr>
          <p:cNvPr id="3" name="Content Placeholder 2">
            <a:extLst>
              <a:ext uri="{FF2B5EF4-FFF2-40B4-BE49-F238E27FC236}">
                <a16:creationId xmlns:a16="http://schemas.microsoft.com/office/drawing/2014/main" id="{343AC59A-AFE4-1143-9040-0DB058CFFB90}"/>
              </a:ext>
            </a:extLst>
          </p:cNvPr>
          <p:cNvSpPr>
            <a:spLocks noGrp="1"/>
          </p:cNvSpPr>
          <p:nvPr>
            <p:ph idx="1"/>
          </p:nvPr>
        </p:nvSpPr>
        <p:spPr>
          <a:xfrm>
            <a:off x="0" y="1616461"/>
            <a:ext cx="10515600" cy="5075283"/>
          </a:xfrm>
        </p:spPr>
        <p:txBody>
          <a:bodyPr>
            <a:normAutofit/>
          </a:bodyPr>
          <a:lstStyle/>
          <a:p>
            <a:endParaRPr lang="en-US" dirty="0"/>
          </a:p>
          <a:p>
            <a:pPr lvl="2">
              <a:buFont typeface="Courier New" panose="02070309020205020404" pitchFamily="49" charset="0"/>
              <a:buChar char="o"/>
            </a:pPr>
            <a:r>
              <a:rPr lang="en-US" sz="3300" dirty="0">
                <a:latin typeface="Times New Roman" panose="02020603050405020304" pitchFamily="18" charset="0"/>
                <a:cs typeface="Times New Roman" panose="02020603050405020304" pitchFamily="18" charset="0"/>
              </a:rPr>
              <a:t>  Are we to then understand that overpromising is not be raised in connection with a plea that the patent claims are overly broad?</a:t>
            </a:r>
          </a:p>
          <a:p>
            <a:pPr>
              <a:buFont typeface="Courier New" panose="02070309020205020404" pitchFamily="49" charset="0"/>
              <a:buChar char="o"/>
            </a:pPr>
            <a:endParaRPr lang="en-US" sz="3300" dirty="0"/>
          </a:p>
          <a:p>
            <a:pPr lvl="2">
              <a:buFont typeface="Courier New" panose="02070309020205020404" pitchFamily="49" charset="0"/>
              <a:buChar char="o"/>
            </a:pPr>
            <a:r>
              <a:rPr lang="en-US" sz="3300" dirty="0">
                <a:latin typeface="Times New Roman" panose="02020603050405020304" pitchFamily="18" charset="0"/>
                <a:cs typeface="Times New Roman" panose="02020603050405020304" pitchFamily="18" charset="0"/>
              </a:rPr>
              <a:t>  That is at least one interpretation of the passage we just saw.</a:t>
            </a:r>
          </a:p>
          <a:p>
            <a:pPr marL="914400" lvl="2" indent="0">
              <a:buNone/>
            </a:pPr>
            <a:endParaRPr lang="en-US" sz="3300" dirty="0">
              <a:latin typeface="Times New Roman" panose="02020603050405020304" pitchFamily="18" charset="0"/>
              <a:cs typeface="Times New Roman" panose="02020603050405020304" pitchFamily="18" charset="0"/>
            </a:endParaRPr>
          </a:p>
          <a:p>
            <a:pPr lvl="2">
              <a:buFont typeface="Courier New" panose="02070309020205020404" pitchFamily="49" charset="0"/>
              <a:buChar char="o"/>
            </a:pPr>
            <a:r>
              <a:rPr lang="en-US" sz="3300" dirty="0">
                <a:latin typeface="Times New Roman" panose="02020603050405020304" pitchFamily="18" charset="0"/>
                <a:cs typeface="Times New Roman" panose="02020603050405020304" pitchFamily="18" charset="0"/>
              </a:rPr>
              <a:t>  And didn’t the SCC give us “</a:t>
            </a:r>
            <a:r>
              <a:rPr lang="en-CA" sz="3300" dirty="0">
                <a:latin typeface="Times New Roman" panose="02020603050405020304" pitchFamily="18" charset="0"/>
                <a:cs typeface="Times New Roman" panose="02020603050405020304" pitchFamily="18" charset="0"/>
              </a:rPr>
              <a:t>clear language” as to how to address the mischief of overpromising? </a:t>
            </a:r>
            <a:endParaRPr 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81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959A-7514-644A-B62E-775C9C3D4A99}"/>
              </a:ext>
            </a:extLst>
          </p:cNvPr>
          <p:cNvSpPr>
            <a:spLocks noGrp="1"/>
          </p:cNvSpPr>
          <p:nvPr>
            <p:ph type="title"/>
          </p:nvPr>
        </p:nvSpPr>
        <p:spPr/>
        <p:txBody>
          <a:bodyPr/>
          <a:lstStyle/>
          <a:p>
            <a:r>
              <a:rPr lang="en-CA" b="1" dirty="0"/>
              <a:t>Retroactive Effect?</a:t>
            </a:r>
            <a:endParaRPr lang="en-US" dirty="0"/>
          </a:p>
        </p:txBody>
      </p:sp>
      <p:sp>
        <p:nvSpPr>
          <p:cNvPr id="3" name="Content Placeholder 2">
            <a:extLst>
              <a:ext uri="{FF2B5EF4-FFF2-40B4-BE49-F238E27FC236}">
                <a16:creationId xmlns:a16="http://schemas.microsoft.com/office/drawing/2014/main" id="{79B8B15C-5299-8E44-874A-87F27C0AD0F3}"/>
              </a:ext>
            </a:extLst>
          </p:cNvPr>
          <p:cNvSpPr>
            <a:spLocks noGrp="1"/>
          </p:cNvSpPr>
          <p:nvPr>
            <p:ph idx="1"/>
          </p:nvPr>
        </p:nvSpPr>
        <p:spPr>
          <a:xfrm>
            <a:off x="-1" y="1616462"/>
            <a:ext cx="11416145" cy="5130702"/>
          </a:xfrm>
        </p:spPr>
        <p:txBody>
          <a:bodyPr>
            <a:normAutofit/>
          </a:bodyPr>
          <a:lstStyle/>
          <a:p>
            <a:pPr lvl="1">
              <a:spcBef>
                <a:spcPts val="1800"/>
              </a:spcBef>
              <a:spcAft>
                <a:spcPts val="1800"/>
              </a:spcAft>
              <a:buFont typeface="Courier New" panose="02070309020205020404" pitchFamily="49" charset="0"/>
              <a:buChar char="o"/>
            </a:pPr>
            <a:r>
              <a:rPr lang="en-US" sz="3200" dirty="0"/>
              <a:t> </a:t>
            </a:r>
            <a:r>
              <a:rPr lang="en-US" sz="3600" dirty="0">
                <a:latin typeface="Times New Roman" charset="0"/>
              </a:rPr>
              <a:t>In </a:t>
            </a:r>
            <a:r>
              <a:rPr lang="en-US" sz="3600" i="1" dirty="0">
                <a:latin typeface="Times New Roman" charset="0"/>
              </a:rPr>
              <a:t>Teva v Lilly </a:t>
            </a:r>
            <a:r>
              <a:rPr lang="en-US" sz="3600" dirty="0">
                <a:latin typeface="Times New Roman" charset="0"/>
              </a:rPr>
              <a:t>(olanzapine), Lilly’s appeal from the trial judgment of Teva’s section 8 claim was pending at the time that </a:t>
            </a:r>
            <a:r>
              <a:rPr lang="en-US" sz="3600" i="1" dirty="0">
                <a:latin typeface="Times New Roman" charset="0"/>
              </a:rPr>
              <a:t>Esomeprazole SCC </a:t>
            </a:r>
            <a:r>
              <a:rPr lang="en-US" sz="3600" dirty="0">
                <a:latin typeface="Times New Roman" charset="0"/>
              </a:rPr>
              <a:t>was released. (2018 FCA 53)</a:t>
            </a:r>
          </a:p>
          <a:p>
            <a:pPr lvl="1">
              <a:spcBef>
                <a:spcPts val="1800"/>
              </a:spcBef>
              <a:spcAft>
                <a:spcPts val="1800"/>
              </a:spcAft>
              <a:buFont typeface="Courier New" panose="02070309020205020404" pitchFamily="49" charset="0"/>
              <a:buChar char="o"/>
            </a:pPr>
            <a:r>
              <a:rPr lang="en-US" sz="3200" dirty="0"/>
              <a:t>  </a:t>
            </a:r>
            <a:r>
              <a:rPr lang="en-US" sz="3600" dirty="0">
                <a:latin typeface="Times New Roman" charset="0"/>
              </a:rPr>
              <a:t>Lilly sought and was granted leave to amend its Notice of Appeal, essentially to argue that Teva should be denied any damages because the relevant patent would not have been found valid if </a:t>
            </a:r>
            <a:r>
              <a:rPr lang="en-US" sz="3600" i="1" dirty="0">
                <a:latin typeface="Times New Roman" charset="0"/>
              </a:rPr>
              <a:t>Esomeprazole SCC</a:t>
            </a:r>
            <a:r>
              <a:rPr lang="en-US" sz="3600" dirty="0">
                <a:latin typeface="Times New Roman" charset="0"/>
              </a:rPr>
              <a:t> had been applied at the impeachment stage</a:t>
            </a:r>
            <a:r>
              <a:rPr lang="en-US" sz="3200" dirty="0"/>
              <a:t>.</a:t>
            </a:r>
            <a:endParaRPr lang="en-US" dirty="0"/>
          </a:p>
        </p:txBody>
      </p:sp>
    </p:spTree>
    <p:extLst>
      <p:ext uri="{BB962C8B-B14F-4D97-AF65-F5344CB8AC3E}">
        <p14:creationId xmlns:p14="http://schemas.microsoft.com/office/powerpoint/2010/main" val="434220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FD628-BEB5-394A-BB18-4C31DC425593}"/>
              </a:ext>
            </a:extLst>
          </p:cNvPr>
          <p:cNvSpPr>
            <a:spLocks noGrp="1"/>
          </p:cNvSpPr>
          <p:nvPr>
            <p:ph type="title"/>
          </p:nvPr>
        </p:nvSpPr>
        <p:spPr/>
        <p:txBody>
          <a:bodyPr>
            <a:normAutofit/>
          </a:bodyPr>
          <a:lstStyle/>
          <a:p>
            <a:r>
              <a:rPr lang="en-CA" sz="7200" b="1" i="1" dirty="0"/>
              <a:t>Teva olanzapine</a:t>
            </a:r>
            <a:endParaRPr lang="en-US" sz="7200" dirty="0"/>
          </a:p>
        </p:txBody>
      </p:sp>
      <p:sp>
        <p:nvSpPr>
          <p:cNvPr id="3" name="Content Placeholder 2">
            <a:extLst>
              <a:ext uri="{FF2B5EF4-FFF2-40B4-BE49-F238E27FC236}">
                <a16:creationId xmlns:a16="http://schemas.microsoft.com/office/drawing/2014/main" id="{8FDCC905-2B74-CF46-875D-4ED08F70CDA0}"/>
              </a:ext>
            </a:extLst>
          </p:cNvPr>
          <p:cNvSpPr>
            <a:spLocks noGrp="1"/>
          </p:cNvSpPr>
          <p:nvPr>
            <p:ph idx="1"/>
          </p:nvPr>
        </p:nvSpPr>
        <p:spPr>
          <a:xfrm>
            <a:off x="0" y="1616462"/>
            <a:ext cx="12192000" cy="5241538"/>
          </a:xfrm>
        </p:spPr>
        <p:txBody>
          <a:bodyPr>
            <a:normAutofit/>
          </a:bodyPr>
          <a:lstStyle/>
          <a:p>
            <a:pPr lvl="2">
              <a:spcBef>
                <a:spcPts val="1800"/>
              </a:spcBef>
              <a:spcAft>
                <a:spcPts val="1800"/>
              </a:spcAft>
              <a:buFont typeface="Courier New" panose="02070309020205020404" pitchFamily="49" charset="0"/>
              <a:buChar char="o"/>
            </a:pPr>
            <a:r>
              <a:rPr lang="en-US" sz="3300" dirty="0"/>
              <a:t>  </a:t>
            </a:r>
            <a:r>
              <a:rPr lang="en-US" sz="3300" dirty="0">
                <a:latin typeface="Times New Roman" charset="0"/>
              </a:rPr>
              <a:t>Lilly was unsuccessful on the appeal, with the Court holding:</a:t>
            </a:r>
          </a:p>
          <a:p>
            <a:pPr marL="0" indent="0">
              <a:spcBef>
                <a:spcPts val="1800"/>
              </a:spcBef>
              <a:spcAft>
                <a:spcPts val="1800"/>
              </a:spcAft>
              <a:buNone/>
            </a:pPr>
            <a:r>
              <a:rPr lang="en-CA" sz="3300" dirty="0"/>
              <a:t>	[47] In my view things are not so simple. … it does not 	follow from the decision in </a:t>
            </a:r>
            <a:r>
              <a:rPr lang="en-CA" sz="3300" i="1" dirty="0"/>
              <a:t>AstraZeneca </a:t>
            </a:r>
            <a:r>
              <a:rPr lang="en-CA" sz="3300" dirty="0"/>
              <a:t>that Lilly’s patent 	would necessarily have been found to be valid if validity had 	been litigated after the decision was rendered. Parties shape their 	trial evidence and argument to the law as it 	exists at the time of 	trial. The evidence and argument before the trial judge in this 	case would inevitably have been different if </a:t>
            </a:r>
            <a:r>
              <a:rPr lang="en-CA" sz="3300" i="1" dirty="0"/>
              <a:t>AstraZeneca </a:t>
            </a:r>
            <a:r>
              <a:rPr lang="en-CA" sz="3300" dirty="0"/>
              <a:t>had 	been the governing law. </a:t>
            </a:r>
          </a:p>
        </p:txBody>
      </p:sp>
    </p:spTree>
    <p:extLst>
      <p:ext uri="{BB962C8B-B14F-4D97-AF65-F5344CB8AC3E}">
        <p14:creationId xmlns:p14="http://schemas.microsoft.com/office/powerpoint/2010/main" val="4257448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FD628-BEB5-394A-BB18-4C31DC425593}"/>
              </a:ext>
            </a:extLst>
          </p:cNvPr>
          <p:cNvSpPr>
            <a:spLocks noGrp="1"/>
          </p:cNvSpPr>
          <p:nvPr>
            <p:ph type="title"/>
          </p:nvPr>
        </p:nvSpPr>
        <p:spPr/>
        <p:txBody>
          <a:bodyPr>
            <a:normAutofit/>
          </a:bodyPr>
          <a:lstStyle/>
          <a:p>
            <a:r>
              <a:rPr lang="en-CA" sz="7200" b="1" i="1" dirty="0"/>
              <a:t>Teva olanzapine</a:t>
            </a:r>
            <a:endParaRPr lang="en-US" sz="7200" dirty="0"/>
          </a:p>
        </p:txBody>
      </p:sp>
      <p:sp>
        <p:nvSpPr>
          <p:cNvPr id="3" name="Content Placeholder 2">
            <a:extLst>
              <a:ext uri="{FF2B5EF4-FFF2-40B4-BE49-F238E27FC236}">
                <a16:creationId xmlns:a16="http://schemas.microsoft.com/office/drawing/2014/main" id="{8FDCC905-2B74-CF46-875D-4ED08F70CDA0}"/>
              </a:ext>
            </a:extLst>
          </p:cNvPr>
          <p:cNvSpPr>
            <a:spLocks noGrp="1"/>
          </p:cNvSpPr>
          <p:nvPr>
            <p:ph idx="1"/>
          </p:nvPr>
        </p:nvSpPr>
        <p:spPr>
          <a:xfrm>
            <a:off x="0" y="1309759"/>
            <a:ext cx="12192000" cy="5548241"/>
          </a:xfrm>
        </p:spPr>
        <p:txBody>
          <a:bodyPr>
            <a:normAutofit/>
          </a:bodyPr>
          <a:lstStyle/>
          <a:p>
            <a:pPr lvl="3">
              <a:spcBef>
                <a:spcPts val="1800"/>
              </a:spcBef>
              <a:spcAft>
                <a:spcPts val="1200"/>
              </a:spcAft>
              <a:buFont typeface="Courier New" panose="02070309020205020404" pitchFamily="49" charset="0"/>
              <a:buChar char="o"/>
            </a:pPr>
            <a:endParaRPr lang="en-CA" sz="2300" dirty="0"/>
          </a:p>
          <a:p>
            <a:pPr lvl="3">
              <a:spcBef>
                <a:spcPts val="1800"/>
              </a:spcBef>
              <a:spcAft>
                <a:spcPts val="1200"/>
              </a:spcAft>
              <a:buFont typeface="Courier New" panose="02070309020205020404" pitchFamily="49" charset="0"/>
              <a:buChar char="o"/>
            </a:pPr>
            <a:r>
              <a:rPr lang="en-CA" sz="2300" dirty="0"/>
              <a:t> </a:t>
            </a:r>
            <a:r>
              <a:rPr lang="en-CA" sz="3300" dirty="0">
                <a:latin typeface="Times New Roman" charset="0"/>
              </a:rPr>
              <a:t>And further noted (¶47):</a:t>
            </a:r>
          </a:p>
          <a:p>
            <a:pPr marL="0" indent="0">
              <a:spcBef>
                <a:spcPts val="1200"/>
              </a:spcBef>
              <a:spcAft>
                <a:spcPts val="1800"/>
              </a:spcAft>
              <a:buNone/>
            </a:pPr>
            <a:r>
              <a:rPr lang="en-CA" sz="3300" dirty="0"/>
              <a:t>	… the Supreme Court’s indication …</a:t>
            </a:r>
            <a:r>
              <a:rPr lang="en-CA" sz="3300" i="1" dirty="0"/>
              <a:t> </a:t>
            </a:r>
            <a:r>
              <a:rPr lang="en-CA" sz="3300" dirty="0"/>
              <a:t>that at least some of the 	concerns that animated the promise doctrine can better be dealt 	with as issues of sufficiency of disclosure. …</a:t>
            </a:r>
          </a:p>
          <a:p>
            <a:pPr lvl="3">
              <a:spcBef>
                <a:spcPts val="1800"/>
              </a:spcBef>
              <a:spcAft>
                <a:spcPts val="1800"/>
              </a:spcAft>
              <a:buFont typeface="Courier New" panose="02070309020205020404" pitchFamily="49" charset="0"/>
              <a:buChar char="o"/>
            </a:pPr>
            <a:r>
              <a:rPr lang="en-CA" sz="3300" dirty="0">
                <a:latin typeface="Times New Roman" charset="0"/>
              </a:rPr>
              <a:t>  Here, the FCA appears to be suggesting that overpromising might be addressed under sufficiency</a:t>
            </a:r>
            <a:r>
              <a:rPr lang="en-CA" sz="2300" dirty="0"/>
              <a:t>.</a:t>
            </a:r>
          </a:p>
        </p:txBody>
      </p:sp>
    </p:spTree>
    <p:extLst>
      <p:ext uri="{BB962C8B-B14F-4D97-AF65-F5344CB8AC3E}">
        <p14:creationId xmlns:p14="http://schemas.microsoft.com/office/powerpoint/2010/main" val="3812977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3A38-D9BB-F540-B7DC-B3264304EB9C}"/>
              </a:ext>
            </a:extLst>
          </p:cNvPr>
          <p:cNvSpPr>
            <a:spLocks noGrp="1"/>
          </p:cNvSpPr>
          <p:nvPr>
            <p:ph type="title"/>
          </p:nvPr>
        </p:nvSpPr>
        <p:spPr/>
        <p:txBody>
          <a:bodyPr>
            <a:normAutofit/>
          </a:bodyPr>
          <a:lstStyle/>
          <a:p>
            <a:r>
              <a:rPr lang="en-CA" sz="7200" b="1" i="1" dirty="0"/>
              <a:t>Teva olanzapine</a:t>
            </a:r>
            <a:endParaRPr lang="en-US" sz="7200" dirty="0"/>
          </a:p>
        </p:txBody>
      </p:sp>
      <p:sp>
        <p:nvSpPr>
          <p:cNvPr id="3" name="Content Placeholder 2">
            <a:extLst>
              <a:ext uri="{FF2B5EF4-FFF2-40B4-BE49-F238E27FC236}">
                <a16:creationId xmlns:a16="http://schemas.microsoft.com/office/drawing/2014/main" id="{2CE89A58-A3B4-C04B-8C25-DE02F1EB1134}"/>
              </a:ext>
            </a:extLst>
          </p:cNvPr>
          <p:cNvSpPr>
            <a:spLocks noGrp="1"/>
          </p:cNvSpPr>
          <p:nvPr>
            <p:ph idx="1"/>
          </p:nvPr>
        </p:nvSpPr>
        <p:spPr>
          <a:xfrm>
            <a:off x="0" y="1309759"/>
            <a:ext cx="12192000" cy="5548241"/>
          </a:xfrm>
        </p:spPr>
        <p:txBody>
          <a:bodyPr>
            <a:normAutofit/>
          </a:bodyPr>
          <a:lstStyle/>
          <a:p>
            <a:pPr lvl="2">
              <a:buFont typeface="Courier New" panose="02070309020205020404" pitchFamily="49" charset="0"/>
              <a:buChar char="o"/>
            </a:pPr>
            <a:endParaRPr lang="en-US" sz="3300" dirty="0">
              <a:latin typeface="Times New Roman" panose="02020603050405020304" pitchFamily="18" charset="0"/>
              <a:cs typeface="Times New Roman" panose="02020603050405020304" pitchFamily="18" charset="0"/>
            </a:endParaRPr>
          </a:p>
          <a:p>
            <a:pPr lvl="2">
              <a:buFont typeface="Courier New" panose="02070309020205020404" pitchFamily="49" charset="0"/>
              <a:buChar char="o"/>
            </a:pPr>
            <a:r>
              <a:rPr lang="en-US" sz="3600" dirty="0">
                <a:latin typeface="Times New Roman" panose="02020603050405020304" pitchFamily="18" charset="0"/>
                <a:cs typeface="Times New Roman" panose="02020603050405020304" pitchFamily="18" charset="0"/>
              </a:rPr>
              <a:t>  After concluding that Lilly’s argument “depends on a finding of invalidity” the Court of Appeal observed that that was an issue “already decided” and declined to exercise its discretion not to apply issue estoppel.</a:t>
            </a:r>
          </a:p>
          <a:p>
            <a:pPr marL="914400" lvl="2" indent="0">
              <a:buNone/>
            </a:pPr>
            <a:endParaRPr lang="en-US" sz="3600" dirty="0">
              <a:latin typeface="Times New Roman" panose="02020603050405020304" pitchFamily="18" charset="0"/>
              <a:cs typeface="Times New Roman" panose="02020603050405020304" pitchFamily="18" charset="0"/>
            </a:endParaRPr>
          </a:p>
          <a:p>
            <a:pPr lvl="2">
              <a:buFont typeface="Courier New" panose="02070309020205020404" pitchFamily="49" charset="0"/>
              <a:buChar char="o"/>
            </a:pPr>
            <a:r>
              <a:rPr lang="en-CA" sz="3600" dirty="0">
                <a:latin typeface="Times New Roman" panose="02020603050405020304" pitchFamily="18" charset="0"/>
                <a:cs typeface="Times New Roman" panose="02020603050405020304" pitchFamily="18" charset="0"/>
              </a:rPr>
              <a:t>  Lilly’s application for leave to appeal to the Supreme Court was dismissed yesterday.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65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032A-E5DB-F64C-93E3-53AD037A4199}"/>
              </a:ext>
            </a:extLst>
          </p:cNvPr>
          <p:cNvSpPr>
            <a:spLocks noGrp="1"/>
          </p:cNvSpPr>
          <p:nvPr>
            <p:ph type="title"/>
          </p:nvPr>
        </p:nvSpPr>
        <p:spPr/>
        <p:txBody>
          <a:bodyPr>
            <a:normAutofit/>
          </a:bodyPr>
          <a:lstStyle/>
          <a:p>
            <a:r>
              <a:rPr lang="en-US" sz="6600" i="1" dirty="0"/>
              <a:t>Esomeprazole SCC</a:t>
            </a:r>
            <a:endParaRPr lang="en-US" sz="6600" dirty="0"/>
          </a:p>
        </p:txBody>
      </p:sp>
      <p:sp>
        <p:nvSpPr>
          <p:cNvPr id="4" name="Content Placeholder 2">
            <a:extLst>
              <a:ext uri="{FF2B5EF4-FFF2-40B4-BE49-F238E27FC236}">
                <a16:creationId xmlns:a16="http://schemas.microsoft.com/office/drawing/2014/main" id="{0138ED59-6472-7148-B531-1006D6BF2F4C}"/>
              </a:ext>
            </a:extLst>
          </p:cNvPr>
          <p:cNvSpPr>
            <a:spLocks noGrp="1"/>
          </p:cNvSpPr>
          <p:nvPr>
            <p:ph idx="1"/>
          </p:nvPr>
        </p:nvSpPr>
        <p:spPr>
          <a:xfrm>
            <a:off x="0" y="1419486"/>
            <a:ext cx="12192000" cy="5438513"/>
          </a:xfrm>
        </p:spPr>
        <p:txBody>
          <a:bodyPr lIns="274320">
            <a:normAutofit fontScale="92500" lnSpcReduction="10000"/>
          </a:bodyPr>
          <a:lstStyle/>
          <a:p>
            <a:pPr lvl="1">
              <a:spcBef>
                <a:spcPts val="2800"/>
              </a:spcBef>
              <a:buFont typeface="Courier New" panose="02070309020205020404" pitchFamily="49" charset="0"/>
              <a:buChar char="o"/>
            </a:pPr>
            <a:r>
              <a:rPr lang="en-US" sz="4000" b="1" dirty="0">
                <a:latin typeface="Times New Roman" charset="0"/>
              </a:rPr>
              <a:t>  </a:t>
            </a:r>
            <a:r>
              <a:rPr lang="en-US" sz="3600" dirty="0">
                <a:latin typeface="Times New Roman" charset="0"/>
              </a:rPr>
              <a:t>First, what did the SCC say?</a:t>
            </a:r>
          </a:p>
          <a:p>
            <a:pPr marL="0" indent="0">
              <a:buNone/>
            </a:pPr>
            <a:endParaRPr lang="en-US" sz="3600" dirty="0"/>
          </a:p>
          <a:p>
            <a:pPr>
              <a:buFont typeface="Courier New" panose="02070309020205020404" pitchFamily="49" charset="0"/>
              <a:buChar char="o"/>
            </a:pPr>
            <a:r>
              <a:rPr lang="en-US" sz="3600" dirty="0"/>
              <a:t>  Utility is determined in two steps:</a:t>
            </a:r>
          </a:p>
          <a:p>
            <a:pPr marL="457200" lvl="1" indent="0">
              <a:buNone/>
            </a:pPr>
            <a:endParaRPr lang="en-US" sz="3600" dirty="0">
              <a:latin typeface="Times New Roman" panose="02020603050405020304" pitchFamily="18" charset="0"/>
              <a:cs typeface="Times New Roman" panose="02020603050405020304" pitchFamily="18" charset="0"/>
            </a:endParaRPr>
          </a:p>
          <a:p>
            <a:pPr marL="457200" lvl="1" indent="0">
              <a:buNone/>
            </a:pPr>
            <a:r>
              <a:rPr lang="en-US" sz="3600" dirty="0">
                <a:latin typeface="Times New Roman" panose="02020603050405020304" pitchFamily="18" charset="0"/>
                <a:cs typeface="Times New Roman" panose="02020603050405020304" pitchFamily="18" charset="0"/>
              </a:rPr>
              <a:t>1.	Determine subject matter of the claim.</a:t>
            </a:r>
          </a:p>
          <a:p>
            <a:pPr marL="457200" lvl="1" indent="0">
              <a:buNone/>
            </a:pPr>
            <a:endParaRPr lang="en-US" sz="3600" dirty="0">
              <a:latin typeface="Times New Roman" panose="02020603050405020304" pitchFamily="18" charset="0"/>
              <a:cs typeface="Times New Roman" panose="02020603050405020304" pitchFamily="18" charset="0"/>
            </a:endParaRPr>
          </a:p>
          <a:p>
            <a:pPr marL="457200" lvl="1" indent="0">
              <a:buNone/>
            </a:pPr>
            <a:r>
              <a:rPr lang="en-US" sz="3600" dirty="0">
                <a:latin typeface="Times New Roman" panose="02020603050405020304" pitchFamily="18" charset="0"/>
                <a:cs typeface="Times New Roman" panose="02020603050405020304" pitchFamily="18" charset="0"/>
              </a:rPr>
              <a:t>2.	Assess whether this subject matter is capable of a practical purpose.</a:t>
            </a:r>
          </a:p>
          <a:p>
            <a:pPr>
              <a:buFont typeface="Courier New" panose="02070309020205020404" pitchFamily="49" charset="0"/>
              <a:buChar char="o"/>
            </a:pPr>
            <a:endParaRPr lang="en-US" sz="3600" dirty="0"/>
          </a:p>
          <a:p>
            <a:pPr>
              <a:buFont typeface="Courier New" panose="02070309020205020404" pitchFamily="49" charset="0"/>
              <a:buChar char="o"/>
            </a:pPr>
            <a:r>
              <a:rPr lang="en-US" sz="3600" dirty="0"/>
              <a:t>  The promise doctrine developed by the Federal Courts is unsound and is inconsistent with the words and the scheme of the </a:t>
            </a:r>
            <a:r>
              <a:rPr lang="en-US" sz="3600" i="1" dirty="0"/>
              <a:t>Patent Act</a:t>
            </a:r>
            <a:r>
              <a:rPr lang="en-US" sz="3600" dirty="0"/>
              <a:t>. </a:t>
            </a:r>
          </a:p>
          <a:p>
            <a:pPr>
              <a:buFont typeface="Courier New" panose="02070309020205020404" pitchFamily="49" charset="0"/>
              <a:buChar char="o"/>
            </a:pPr>
            <a:endParaRPr lang="en-CA" sz="3600" dirty="0"/>
          </a:p>
        </p:txBody>
      </p:sp>
    </p:spTree>
    <p:extLst>
      <p:ext uri="{BB962C8B-B14F-4D97-AF65-F5344CB8AC3E}">
        <p14:creationId xmlns:p14="http://schemas.microsoft.com/office/powerpoint/2010/main" val="554267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428A-4495-9D4B-9A86-FCBF25170068}"/>
              </a:ext>
            </a:extLst>
          </p:cNvPr>
          <p:cNvSpPr>
            <a:spLocks noGrp="1"/>
          </p:cNvSpPr>
          <p:nvPr>
            <p:ph type="title"/>
          </p:nvPr>
        </p:nvSpPr>
        <p:spPr/>
        <p:txBody>
          <a:bodyPr>
            <a:normAutofit/>
          </a:bodyPr>
          <a:lstStyle/>
          <a:p>
            <a:r>
              <a:rPr lang="en-CA" b="1" i="1" dirty="0"/>
              <a:t>Apotex ramipril</a:t>
            </a:r>
            <a:endParaRPr lang="en-US" sz="6600" dirty="0"/>
          </a:p>
        </p:txBody>
      </p:sp>
      <p:sp>
        <p:nvSpPr>
          <p:cNvPr id="3" name="Content Placeholder 2">
            <a:extLst>
              <a:ext uri="{FF2B5EF4-FFF2-40B4-BE49-F238E27FC236}">
                <a16:creationId xmlns:a16="http://schemas.microsoft.com/office/drawing/2014/main" id="{412C56C7-4CE7-E846-B405-739B59FA36FD}"/>
              </a:ext>
            </a:extLst>
          </p:cNvPr>
          <p:cNvSpPr>
            <a:spLocks noGrp="1"/>
          </p:cNvSpPr>
          <p:nvPr>
            <p:ph idx="1"/>
          </p:nvPr>
        </p:nvSpPr>
        <p:spPr>
          <a:xfrm>
            <a:off x="0" y="1616462"/>
            <a:ext cx="12192000" cy="5241538"/>
          </a:xfrm>
        </p:spPr>
        <p:txBody>
          <a:bodyPr>
            <a:normAutofit/>
          </a:bodyPr>
          <a:lstStyle/>
          <a:p>
            <a:pPr lvl="2">
              <a:buFont typeface="Courier New" panose="02070309020205020404" pitchFamily="49" charset="0"/>
              <a:buChar char="o"/>
            </a:pPr>
            <a:r>
              <a:rPr lang="en-US" sz="3300" dirty="0">
                <a:latin typeface="Times New Roman" panose="02020603050405020304" pitchFamily="18" charset="0"/>
                <a:cs typeface="Times New Roman" panose="02020603050405020304" pitchFamily="18" charset="0"/>
              </a:rPr>
              <a:t> A decision from the Ontario Superior Court involving the ramipril patent. (2018 ONSC 903; </a:t>
            </a:r>
            <a:r>
              <a:rPr lang="en-US" sz="3300" dirty="0" err="1">
                <a:latin typeface="Times New Roman" panose="02020603050405020304" pitchFamily="18" charset="0"/>
                <a:cs typeface="Times New Roman" panose="02020603050405020304" pitchFamily="18" charset="0"/>
              </a:rPr>
              <a:t>rev’d</a:t>
            </a:r>
            <a:r>
              <a:rPr lang="en-US" sz="3300" dirty="0">
                <a:latin typeface="Times New Roman" panose="02020603050405020304" pitchFamily="18" charset="0"/>
                <a:cs typeface="Times New Roman" panose="02020603050405020304" pitchFamily="18" charset="0"/>
              </a:rPr>
              <a:t> 2018 ONCA 890)</a:t>
            </a:r>
            <a:br>
              <a:rPr lang="en-US" sz="3300" dirty="0">
                <a:latin typeface="Times New Roman" panose="02020603050405020304" pitchFamily="18" charset="0"/>
                <a:cs typeface="Times New Roman" panose="02020603050405020304" pitchFamily="18" charset="0"/>
              </a:rPr>
            </a:br>
            <a:endParaRPr lang="en-US" sz="3300" dirty="0">
              <a:latin typeface="Times New Roman" panose="02020603050405020304" pitchFamily="18" charset="0"/>
              <a:cs typeface="Times New Roman" panose="02020603050405020304" pitchFamily="18" charset="0"/>
            </a:endParaRPr>
          </a:p>
          <a:p>
            <a:pPr lvl="2">
              <a:buFont typeface="Courier New" panose="02070309020205020404" pitchFamily="49" charset="0"/>
              <a:buChar char="o"/>
            </a:pPr>
            <a:r>
              <a:rPr lang="en-US" sz="3300" dirty="0">
                <a:latin typeface="Times New Roman" panose="02020603050405020304" pitchFamily="18" charset="0"/>
                <a:cs typeface="Times New Roman" panose="02020603050405020304" pitchFamily="18" charset="0"/>
              </a:rPr>
              <a:t>  As in the last case, the defendants wanted to plead that following </a:t>
            </a:r>
            <a:r>
              <a:rPr lang="en-US" sz="3300" i="1" dirty="0">
                <a:latin typeface="Times New Roman" panose="02020603050405020304" pitchFamily="18" charset="0"/>
                <a:cs typeface="Times New Roman" panose="02020603050405020304" pitchFamily="18" charset="0"/>
              </a:rPr>
              <a:t>Esomeprazole SCC</a:t>
            </a:r>
            <a:r>
              <a:rPr lang="en-US" sz="3300" dirty="0">
                <a:latin typeface="Times New Roman" panose="02020603050405020304" pitchFamily="18" charset="0"/>
                <a:cs typeface="Times New Roman" panose="02020603050405020304" pitchFamily="18" charset="0"/>
              </a:rPr>
              <a:t>, the patent in suit would not have been invalidated.</a:t>
            </a:r>
          </a:p>
          <a:p>
            <a:pPr lvl="2">
              <a:buFont typeface="Courier New" panose="02070309020205020404" pitchFamily="49" charset="0"/>
              <a:buChar char="o"/>
            </a:pPr>
            <a:endParaRPr lang="en-US" sz="3300" dirty="0">
              <a:latin typeface="Times New Roman" panose="02020603050405020304" pitchFamily="18" charset="0"/>
              <a:cs typeface="Times New Roman" panose="02020603050405020304" pitchFamily="18" charset="0"/>
            </a:endParaRPr>
          </a:p>
          <a:p>
            <a:pPr lvl="2">
              <a:buFont typeface="Courier New" panose="02070309020205020404" pitchFamily="49" charset="0"/>
              <a:buChar char="o"/>
            </a:pPr>
            <a:r>
              <a:rPr lang="en-US" sz="3300" dirty="0">
                <a:latin typeface="Times New Roman" panose="02020603050405020304" pitchFamily="18" charset="0"/>
                <a:cs typeface="Times New Roman" panose="02020603050405020304" pitchFamily="18" charset="0"/>
              </a:rPr>
              <a:t>  Without a finding of invalidity, Apotex could not recover damages in its claim under the </a:t>
            </a:r>
            <a:r>
              <a:rPr lang="en-US" sz="3300" i="1" dirty="0">
                <a:latin typeface="Times New Roman" panose="02020603050405020304" pitchFamily="18" charset="0"/>
                <a:cs typeface="Times New Roman" panose="02020603050405020304" pitchFamily="18" charset="0"/>
              </a:rPr>
              <a:t>Monopolies Act</a:t>
            </a:r>
            <a:r>
              <a:rPr lang="en-US" sz="3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40086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C275-53F9-2F4E-BA2D-C5F7A1C3216B}"/>
              </a:ext>
            </a:extLst>
          </p:cNvPr>
          <p:cNvSpPr>
            <a:spLocks noGrp="1"/>
          </p:cNvSpPr>
          <p:nvPr>
            <p:ph type="title"/>
          </p:nvPr>
        </p:nvSpPr>
        <p:spPr/>
        <p:txBody>
          <a:bodyPr>
            <a:normAutofit/>
          </a:bodyPr>
          <a:lstStyle/>
          <a:p>
            <a:r>
              <a:rPr lang="en-CA" sz="7200" b="1" i="1" dirty="0"/>
              <a:t>Apotex ramipril</a:t>
            </a:r>
            <a:endParaRPr lang="en-US" sz="7200" dirty="0"/>
          </a:p>
        </p:txBody>
      </p:sp>
      <p:sp>
        <p:nvSpPr>
          <p:cNvPr id="3" name="Content Placeholder 2">
            <a:extLst>
              <a:ext uri="{FF2B5EF4-FFF2-40B4-BE49-F238E27FC236}">
                <a16:creationId xmlns:a16="http://schemas.microsoft.com/office/drawing/2014/main" id="{ECCF56E9-8BBC-C941-AC51-B7E101D9F956}"/>
              </a:ext>
            </a:extLst>
          </p:cNvPr>
          <p:cNvSpPr>
            <a:spLocks noGrp="1"/>
          </p:cNvSpPr>
          <p:nvPr>
            <p:ph idx="1"/>
          </p:nvPr>
        </p:nvSpPr>
        <p:spPr>
          <a:xfrm>
            <a:off x="0" y="1440873"/>
            <a:ext cx="12192000" cy="5417127"/>
          </a:xfrm>
        </p:spPr>
        <p:txBody>
          <a:bodyPr>
            <a:normAutofit/>
          </a:bodyPr>
          <a:lstStyle/>
          <a:p>
            <a:pPr marL="0" indent="0">
              <a:spcBef>
                <a:spcPts val="1800"/>
              </a:spcBef>
              <a:spcAft>
                <a:spcPts val="1800"/>
              </a:spcAft>
              <a:buNone/>
            </a:pPr>
            <a:endParaRPr lang="en-US" sz="4100" dirty="0"/>
          </a:p>
          <a:p>
            <a:pPr lvl="3">
              <a:spcBef>
                <a:spcPts val="1800"/>
              </a:spcBef>
              <a:spcAft>
                <a:spcPts val="1800"/>
              </a:spcAft>
              <a:buFont typeface="Courier New" panose="02070309020205020404" pitchFamily="49" charset="0"/>
              <a:buChar char="o"/>
            </a:pPr>
            <a:r>
              <a:rPr lang="en-US" sz="4100" dirty="0">
                <a:latin typeface="Times New Roman" charset="0"/>
              </a:rPr>
              <a:t>  At the Superior Court the amendments were refused.</a:t>
            </a:r>
          </a:p>
          <a:p>
            <a:pPr lvl="3">
              <a:spcBef>
                <a:spcPts val="1800"/>
              </a:spcBef>
              <a:spcAft>
                <a:spcPts val="1800"/>
              </a:spcAft>
              <a:buFont typeface="Courier New" panose="02070309020205020404" pitchFamily="49" charset="0"/>
              <a:buChar char="o"/>
            </a:pPr>
            <a:r>
              <a:rPr lang="en-US" sz="4100" dirty="0">
                <a:latin typeface="Times New Roman" charset="0"/>
              </a:rPr>
              <a:t>  However, that decision was overturned yesterday by the Court of Appeal for Ontario.</a:t>
            </a:r>
          </a:p>
          <a:p>
            <a:pPr marL="0" indent="0">
              <a:buNone/>
            </a:pPr>
            <a:r>
              <a:rPr lang="en-US" sz="4100" dirty="0"/>
              <a:t>	</a:t>
            </a:r>
            <a:endParaRPr lang="en-US" sz="3300" dirty="0"/>
          </a:p>
        </p:txBody>
      </p:sp>
    </p:spTree>
    <p:extLst>
      <p:ext uri="{BB962C8B-B14F-4D97-AF65-F5344CB8AC3E}">
        <p14:creationId xmlns:p14="http://schemas.microsoft.com/office/powerpoint/2010/main" val="2701959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1C3F5-230A-0043-8DE7-3763C85A3120}"/>
              </a:ext>
            </a:extLst>
          </p:cNvPr>
          <p:cNvSpPr>
            <a:spLocks noGrp="1"/>
          </p:cNvSpPr>
          <p:nvPr>
            <p:ph type="title"/>
          </p:nvPr>
        </p:nvSpPr>
        <p:spPr/>
        <p:txBody>
          <a:bodyPr/>
          <a:lstStyle/>
          <a:p>
            <a:r>
              <a:rPr lang="en-US" i="1" dirty="0"/>
              <a:t>Apotex ramipril</a:t>
            </a:r>
          </a:p>
        </p:txBody>
      </p:sp>
      <p:sp>
        <p:nvSpPr>
          <p:cNvPr id="3" name="Content Placeholder 2">
            <a:extLst>
              <a:ext uri="{FF2B5EF4-FFF2-40B4-BE49-F238E27FC236}">
                <a16:creationId xmlns:a16="http://schemas.microsoft.com/office/drawing/2014/main" id="{1A069904-6FCE-E048-A5AF-BA9052B60139}"/>
              </a:ext>
            </a:extLst>
          </p:cNvPr>
          <p:cNvSpPr>
            <a:spLocks noGrp="1"/>
          </p:cNvSpPr>
          <p:nvPr>
            <p:ph idx="1"/>
          </p:nvPr>
        </p:nvSpPr>
        <p:spPr>
          <a:xfrm>
            <a:off x="0" y="1616462"/>
            <a:ext cx="11790218" cy="5241538"/>
          </a:xfrm>
        </p:spPr>
        <p:txBody>
          <a:bodyPr>
            <a:normAutofit fontScale="92500" lnSpcReduction="10000"/>
          </a:bodyPr>
          <a:lstStyle/>
          <a:p>
            <a:pPr lvl="3">
              <a:spcBef>
                <a:spcPts val="1800"/>
              </a:spcBef>
              <a:spcAft>
                <a:spcPts val="1800"/>
              </a:spcAft>
              <a:buFont typeface="Courier New" panose="02070309020205020404" pitchFamily="49" charset="0"/>
              <a:buChar char="o"/>
            </a:pPr>
            <a:r>
              <a:rPr lang="en-US" sz="4100" dirty="0">
                <a:latin typeface="Times New Roman" charset="0"/>
              </a:rPr>
              <a:t>  </a:t>
            </a:r>
            <a:r>
              <a:rPr lang="en-US" sz="3500" dirty="0">
                <a:latin typeface="Times New Roman" panose="02020603050405020304" pitchFamily="18" charset="0"/>
                <a:cs typeface="Times New Roman" panose="02020603050405020304" pitchFamily="18" charset="0"/>
              </a:rPr>
              <a:t>The OCA permitted the amendments, observing that it “will be up to the trial judge to determine whether that defence [that the patent in suit was valid, not invalid] will succeed.” </a:t>
            </a:r>
          </a:p>
          <a:p>
            <a:pPr lvl="3">
              <a:spcBef>
                <a:spcPts val="1800"/>
              </a:spcBef>
              <a:spcAft>
                <a:spcPts val="1800"/>
              </a:spcAft>
              <a:buFont typeface="Courier New" panose="02070309020205020404" pitchFamily="49" charset="0"/>
              <a:buChar char="o"/>
            </a:pPr>
            <a:r>
              <a:rPr lang="en-US" sz="3500" dirty="0">
                <a:latin typeface="Times New Roman" panose="02020603050405020304" pitchFamily="18" charset="0"/>
                <a:cs typeface="Times New Roman" panose="02020603050405020304" pitchFamily="18" charset="0"/>
              </a:rPr>
              <a:t>  Five reasons were given for departing from the decision in </a:t>
            </a:r>
            <a:r>
              <a:rPr lang="en-US" sz="3500" i="1" dirty="0">
                <a:latin typeface="Times New Roman" panose="02020603050405020304" pitchFamily="18" charset="0"/>
                <a:cs typeface="Times New Roman" panose="02020603050405020304" pitchFamily="18" charset="0"/>
              </a:rPr>
              <a:t>Teva olanzapine, </a:t>
            </a:r>
            <a:r>
              <a:rPr lang="en-US" sz="3500" dirty="0">
                <a:latin typeface="Times New Roman" panose="02020603050405020304" pitchFamily="18" charset="0"/>
                <a:cs typeface="Times New Roman" panose="02020603050405020304" pitchFamily="18" charset="0"/>
              </a:rPr>
              <a:t>which the OCA expressly considered. </a:t>
            </a:r>
          </a:p>
          <a:p>
            <a:pPr marL="1371600" lvl="3" indent="0">
              <a:spcBef>
                <a:spcPts val="1800"/>
              </a:spcBef>
              <a:spcAft>
                <a:spcPts val="1800"/>
              </a:spcAft>
              <a:buNone/>
            </a:pPr>
            <a:r>
              <a:rPr lang="en-CA" sz="3500" dirty="0">
                <a:latin typeface="Times New Roman" panose="02020603050405020304" pitchFamily="18" charset="0"/>
                <a:cs typeface="Times New Roman" panose="02020603050405020304" pitchFamily="18" charset="0"/>
              </a:rPr>
              <a:t>This was a rare instance that resulted in a </a:t>
            </a:r>
            <a:r>
              <a:rPr lang="en-CA" sz="3500" b="1" dirty="0">
                <a:latin typeface="Times New Roman" panose="02020603050405020304" pitchFamily="18" charset="0"/>
                <a:cs typeface="Times New Roman" panose="02020603050405020304" pitchFamily="18" charset="0"/>
              </a:rPr>
              <a:t>foundational change</a:t>
            </a:r>
            <a:r>
              <a:rPr lang="en-CA" sz="3500" dirty="0">
                <a:latin typeface="Times New Roman" panose="02020603050405020304" pitchFamily="18" charset="0"/>
                <a:cs typeface="Times New Roman" panose="02020603050405020304" pitchFamily="18" charset="0"/>
              </a:rPr>
              <a:t> to the law in this particular area. In my view, it is precisely the type of special circumstance where the principle of finality should yield to the justice of the case. </a:t>
            </a:r>
            <a:r>
              <a:rPr lang="en-US" sz="3500" dirty="0">
                <a:latin typeface="Times New Roman" panose="02020603050405020304" pitchFamily="18" charset="0"/>
                <a:cs typeface="Times New Roman" panose="02020603050405020304" pitchFamily="18" charset="0"/>
              </a:rPr>
              <a:t> (¶36)</a:t>
            </a:r>
            <a:endParaRPr lang="en-CA" sz="3500" dirty="0">
              <a:latin typeface="Times New Roman" panose="02020603050405020304" pitchFamily="18" charset="0"/>
              <a:cs typeface="Times New Roman" panose="02020603050405020304" pitchFamily="18" charset="0"/>
            </a:endParaRPr>
          </a:p>
          <a:p>
            <a:pPr lvl="3">
              <a:spcBef>
                <a:spcPts val="1800"/>
              </a:spcBef>
              <a:spcAft>
                <a:spcPts val="1800"/>
              </a:spcAft>
              <a:buFont typeface="Courier New" panose="02070309020205020404" pitchFamily="49" charset="0"/>
              <a:buChar char="o"/>
            </a:pPr>
            <a:endParaRPr lang="en-US" sz="4100" dirty="0">
              <a:latin typeface="Times New Roman" charset="0"/>
            </a:endParaRPr>
          </a:p>
          <a:p>
            <a:endParaRPr lang="en-US" dirty="0"/>
          </a:p>
        </p:txBody>
      </p:sp>
    </p:spTree>
    <p:extLst>
      <p:ext uri="{BB962C8B-B14F-4D97-AF65-F5344CB8AC3E}">
        <p14:creationId xmlns:p14="http://schemas.microsoft.com/office/powerpoint/2010/main" val="2432065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896A-BC2B-5C46-94D6-2257E93C8EBF}"/>
              </a:ext>
            </a:extLst>
          </p:cNvPr>
          <p:cNvSpPr>
            <a:spLocks noGrp="1"/>
          </p:cNvSpPr>
          <p:nvPr>
            <p:ph type="title"/>
          </p:nvPr>
        </p:nvSpPr>
        <p:spPr/>
        <p:txBody>
          <a:bodyPr>
            <a:normAutofit/>
          </a:bodyPr>
          <a:lstStyle/>
          <a:p>
            <a:r>
              <a:rPr lang="en-US" sz="7200" dirty="0"/>
              <a:t>Where does this take us?</a:t>
            </a:r>
          </a:p>
        </p:txBody>
      </p:sp>
      <p:sp>
        <p:nvSpPr>
          <p:cNvPr id="3" name="Content Placeholder 2">
            <a:extLst>
              <a:ext uri="{FF2B5EF4-FFF2-40B4-BE49-F238E27FC236}">
                <a16:creationId xmlns:a16="http://schemas.microsoft.com/office/drawing/2014/main" id="{342B3465-112A-3E48-A75B-06475A097FF9}"/>
              </a:ext>
            </a:extLst>
          </p:cNvPr>
          <p:cNvSpPr>
            <a:spLocks noGrp="1"/>
          </p:cNvSpPr>
          <p:nvPr>
            <p:ph idx="1"/>
          </p:nvPr>
        </p:nvSpPr>
        <p:spPr>
          <a:xfrm>
            <a:off x="0" y="1309759"/>
            <a:ext cx="12192000" cy="5548241"/>
          </a:xfrm>
        </p:spPr>
        <p:txBody>
          <a:bodyPr>
            <a:normAutofit/>
          </a:bodyPr>
          <a:lstStyle/>
          <a:p>
            <a:pPr lvl="2">
              <a:buFont typeface="Courier New" panose="02070309020205020404" pitchFamily="49" charset="0"/>
              <a:buChar char="o"/>
            </a:pPr>
            <a:endParaRPr lang="en-US" sz="2500" dirty="0"/>
          </a:p>
          <a:p>
            <a:pPr lvl="3">
              <a:buFont typeface="Courier New" panose="02070309020205020404" pitchFamily="49" charset="0"/>
              <a:buChar char="o"/>
            </a:pPr>
            <a:r>
              <a:rPr lang="en-US" sz="3400" dirty="0"/>
              <a:t>  	</a:t>
            </a:r>
            <a:r>
              <a:rPr lang="en-US" sz="3400" dirty="0">
                <a:latin typeface="Times New Roman" charset="0"/>
              </a:rPr>
              <a:t>I</a:t>
            </a:r>
            <a:r>
              <a:rPr lang="en-US" sz="3600" dirty="0">
                <a:latin typeface="Times New Roman" charset="0"/>
              </a:rPr>
              <a:t>t would seem that overpromising cannot currently be raised under section 27(3).</a:t>
            </a:r>
          </a:p>
          <a:p>
            <a:pPr marL="914400" lvl="2" indent="0">
              <a:buNone/>
            </a:pPr>
            <a:endParaRPr lang="en-US" sz="3600" dirty="0">
              <a:latin typeface="Times New Roman" charset="0"/>
            </a:endParaRPr>
          </a:p>
          <a:p>
            <a:pPr lvl="3">
              <a:spcAft>
                <a:spcPts val="1800"/>
              </a:spcAft>
              <a:buFont typeface="Courier New" panose="02070309020205020404" pitchFamily="49" charset="0"/>
              <a:buChar char="o"/>
            </a:pPr>
            <a:r>
              <a:rPr lang="en-US" sz="3600" dirty="0"/>
              <a:t> </a:t>
            </a:r>
            <a:r>
              <a:rPr lang="en-US" sz="3600" dirty="0">
                <a:latin typeface="Times New Roman" panose="02020603050405020304" pitchFamily="18" charset="0"/>
                <a:cs typeface="Times New Roman" panose="02020603050405020304" pitchFamily="18" charset="0"/>
              </a:rPr>
              <a:t> As for overbreadth, more guidance may be required.</a:t>
            </a:r>
          </a:p>
          <a:p>
            <a:pPr lvl="3">
              <a:spcAft>
                <a:spcPts val="1800"/>
              </a:spcAft>
              <a:buFont typeface="Courier New" panose="02070309020205020404" pitchFamily="49" charset="0"/>
              <a:buChar char="o"/>
            </a:pPr>
            <a:r>
              <a:rPr lang="en-US" sz="3600" dirty="0">
                <a:latin typeface="Times New Roman" panose="02020603050405020304" pitchFamily="18" charset="0"/>
                <a:cs typeface="Times New Roman" panose="02020603050405020304" pitchFamily="18" charset="0"/>
              </a:rPr>
              <a:t>  It is unclear whether </a:t>
            </a:r>
            <a:r>
              <a:rPr lang="en-US" sz="3600" i="1" dirty="0">
                <a:latin typeface="Times New Roman" panose="02020603050405020304" pitchFamily="18" charset="0"/>
                <a:cs typeface="Times New Roman" panose="02020603050405020304" pitchFamily="18" charset="0"/>
              </a:rPr>
              <a:t>Esomeprazole SCC</a:t>
            </a:r>
            <a:r>
              <a:rPr lang="en-US" sz="3600" dirty="0">
                <a:latin typeface="Times New Roman" panose="02020603050405020304" pitchFamily="18" charset="0"/>
                <a:cs typeface="Times New Roman" panose="02020603050405020304" pitchFamily="18" charset="0"/>
              </a:rPr>
              <a:t> can be called upon to overturn existing judgments that invalidated patents.</a:t>
            </a:r>
          </a:p>
        </p:txBody>
      </p:sp>
    </p:spTree>
    <p:extLst>
      <p:ext uri="{BB962C8B-B14F-4D97-AF65-F5344CB8AC3E}">
        <p14:creationId xmlns:p14="http://schemas.microsoft.com/office/powerpoint/2010/main" val="2969639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B74-FFDE-E546-8BB8-DF10D054AB5B}"/>
              </a:ext>
            </a:extLst>
          </p:cNvPr>
          <p:cNvSpPr>
            <a:spLocks noGrp="1"/>
          </p:cNvSpPr>
          <p:nvPr>
            <p:ph type="title"/>
          </p:nvPr>
        </p:nvSpPr>
        <p:spPr/>
        <p:txBody>
          <a:bodyPr>
            <a:normAutofit/>
          </a:bodyPr>
          <a:lstStyle/>
          <a:p>
            <a:r>
              <a:rPr lang="en-US" sz="7200" dirty="0"/>
              <a:t>Where does this take us?</a:t>
            </a:r>
          </a:p>
        </p:txBody>
      </p:sp>
      <p:sp>
        <p:nvSpPr>
          <p:cNvPr id="3" name="Content Placeholder 2">
            <a:extLst>
              <a:ext uri="{FF2B5EF4-FFF2-40B4-BE49-F238E27FC236}">
                <a16:creationId xmlns:a16="http://schemas.microsoft.com/office/drawing/2014/main" id="{CC7F41EA-68A3-7640-B42A-F02A0B1444D4}"/>
              </a:ext>
            </a:extLst>
          </p:cNvPr>
          <p:cNvSpPr>
            <a:spLocks noGrp="1"/>
          </p:cNvSpPr>
          <p:nvPr>
            <p:ph idx="1"/>
          </p:nvPr>
        </p:nvSpPr>
        <p:spPr>
          <a:xfrm>
            <a:off x="0" y="1309760"/>
            <a:ext cx="12192000" cy="5548240"/>
          </a:xfrm>
        </p:spPr>
        <p:txBody>
          <a:bodyPr>
            <a:normAutofit/>
          </a:bodyPr>
          <a:lstStyle/>
          <a:p>
            <a:pPr lvl="3">
              <a:spcAft>
                <a:spcPts val="1800"/>
              </a:spcAft>
              <a:buFont typeface="Courier New" panose="02070309020205020404" pitchFamily="49" charset="0"/>
              <a:buChar char="o"/>
            </a:pPr>
            <a:endParaRPr lang="en-US" sz="3300" dirty="0">
              <a:latin typeface="Times New Roman" panose="02020603050405020304" pitchFamily="18" charset="0"/>
              <a:cs typeface="Times New Roman" panose="02020603050405020304" pitchFamily="18" charset="0"/>
            </a:endParaRPr>
          </a:p>
          <a:p>
            <a:pPr lvl="3">
              <a:spcAft>
                <a:spcPts val="1800"/>
              </a:spcAft>
              <a:buFont typeface="Courier New" panose="02070309020205020404" pitchFamily="49" charset="0"/>
              <a:buChar char="o"/>
            </a:pPr>
            <a:r>
              <a:rPr lang="en-US" sz="4000" dirty="0">
                <a:latin typeface="Times New Roman" panose="02020603050405020304" pitchFamily="18" charset="0"/>
                <a:cs typeface="Times New Roman" panose="02020603050405020304" pitchFamily="18" charset="0"/>
              </a:rPr>
              <a:t>  Never a dull moment in Canadian patent jurisprudence!</a:t>
            </a:r>
          </a:p>
          <a:p>
            <a:pPr lvl="3">
              <a:spcAft>
                <a:spcPts val="1800"/>
              </a:spcAft>
              <a:buFont typeface="Courier New" panose="02070309020205020404" pitchFamily="49" charset="0"/>
              <a:buChar char="o"/>
            </a:pPr>
            <a:r>
              <a:rPr lang="en-US" sz="4000" dirty="0">
                <a:latin typeface="Times New Roman" panose="02020603050405020304" pitchFamily="18" charset="0"/>
                <a:cs typeface="Times New Roman" panose="02020603050405020304" pitchFamily="18" charset="0"/>
              </a:rPr>
              <a:t>  Questions?</a:t>
            </a:r>
          </a:p>
          <a:p>
            <a:pPr marL="1371600" lvl="3" indent="0" algn="ctr">
              <a:spcAft>
                <a:spcPts val="1800"/>
              </a:spcAft>
              <a:buNone/>
            </a:pPr>
            <a:r>
              <a:rPr lang="en-US" sz="4000" dirty="0">
                <a:latin typeface="Times New Roman" panose="02020603050405020304" pitchFamily="18" charset="0"/>
                <a:cs typeface="Times New Roman" panose="02020603050405020304" pitchFamily="18" charset="0"/>
              </a:rPr>
              <a:t>Thank you.</a:t>
            </a:r>
          </a:p>
          <a:p>
            <a:pPr marL="0" indent="0">
              <a:spcAft>
                <a:spcPts val="1800"/>
              </a:spcAft>
              <a:buNone/>
            </a:pPr>
            <a:endParaRPr lang="en-CA" sz="3200" b="1" dirty="0"/>
          </a:p>
        </p:txBody>
      </p:sp>
    </p:spTree>
    <p:extLst>
      <p:ext uri="{BB962C8B-B14F-4D97-AF65-F5344CB8AC3E}">
        <p14:creationId xmlns:p14="http://schemas.microsoft.com/office/powerpoint/2010/main" val="2182203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B74-FFDE-E546-8BB8-DF10D054AB5B}"/>
              </a:ext>
            </a:extLst>
          </p:cNvPr>
          <p:cNvSpPr>
            <a:spLocks noGrp="1"/>
          </p:cNvSpPr>
          <p:nvPr>
            <p:ph type="title"/>
          </p:nvPr>
        </p:nvSpPr>
        <p:spPr/>
        <p:txBody>
          <a:bodyPr>
            <a:normAutofit/>
          </a:bodyPr>
          <a:lstStyle/>
          <a:p>
            <a:endParaRPr lang="en-US" sz="7200" dirty="0"/>
          </a:p>
        </p:txBody>
      </p:sp>
      <p:sp>
        <p:nvSpPr>
          <p:cNvPr id="3" name="Content Placeholder 2">
            <a:extLst>
              <a:ext uri="{FF2B5EF4-FFF2-40B4-BE49-F238E27FC236}">
                <a16:creationId xmlns:a16="http://schemas.microsoft.com/office/drawing/2014/main" id="{CC7F41EA-68A3-7640-B42A-F02A0B1444D4}"/>
              </a:ext>
            </a:extLst>
          </p:cNvPr>
          <p:cNvSpPr>
            <a:spLocks noGrp="1"/>
          </p:cNvSpPr>
          <p:nvPr>
            <p:ph idx="1"/>
          </p:nvPr>
        </p:nvSpPr>
        <p:spPr>
          <a:xfrm>
            <a:off x="0" y="1622066"/>
            <a:ext cx="12192000" cy="5235934"/>
          </a:xfrm>
        </p:spPr>
        <p:txBody>
          <a:bodyPr>
            <a:normAutofit/>
          </a:bodyPr>
          <a:lstStyle/>
          <a:p>
            <a:pPr marL="0" indent="0">
              <a:spcAft>
                <a:spcPts val="1800"/>
              </a:spcAft>
              <a:buNone/>
            </a:pPr>
            <a:endParaRPr lang="en-C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2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032A-E5DB-F64C-93E3-53AD037A4199}"/>
              </a:ext>
            </a:extLst>
          </p:cNvPr>
          <p:cNvSpPr>
            <a:spLocks noGrp="1"/>
          </p:cNvSpPr>
          <p:nvPr>
            <p:ph type="title"/>
          </p:nvPr>
        </p:nvSpPr>
        <p:spPr/>
        <p:txBody>
          <a:bodyPr>
            <a:normAutofit/>
          </a:bodyPr>
          <a:lstStyle/>
          <a:p>
            <a:r>
              <a:rPr lang="en-US" sz="6600" i="1" dirty="0"/>
              <a:t>Esomeprazole SCC</a:t>
            </a:r>
            <a:endParaRPr lang="en-US" sz="6600" dirty="0"/>
          </a:p>
        </p:txBody>
      </p:sp>
      <p:sp>
        <p:nvSpPr>
          <p:cNvPr id="4" name="Content Placeholder 2">
            <a:extLst>
              <a:ext uri="{FF2B5EF4-FFF2-40B4-BE49-F238E27FC236}">
                <a16:creationId xmlns:a16="http://schemas.microsoft.com/office/drawing/2014/main" id="{0138ED59-6472-7148-B531-1006D6BF2F4C}"/>
              </a:ext>
            </a:extLst>
          </p:cNvPr>
          <p:cNvSpPr>
            <a:spLocks noGrp="1"/>
          </p:cNvSpPr>
          <p:nvPr>
            <p:ph idx="1"/>
          </p:nvPr>
        </p:nvSpPr>
        <p:spPr>
          <a:xfrm>
            <a:off x="0" y="1419486"/>
            <a:ext cx="12192000" cy="5438513"/>
          </a:xfrm>
        </p:spPr>
        <p:txBody>
          <a:bodyPr lIns="274320">
            <a:normAutofit/>
          </a:bodyPr>
          <a:lstStyle/>
          <a:p>
            <a:pPr marL="457200" lvl="1" indent="0">
              <a:spcBef>
                <a:spcPts val="2800"/>
              </a:spcBef>
              <a:spcAft>
                <a:spcPts val="600"/>
              </a:spcAft>
              <a:buNone/>
            </a:pPr>
            <a:endParaRPr lang="en-US" sz="2800" b="1" dirty="0">
              <a:latin typeface="Times New Roman" charset="0"/>
            </a:endParaRPr>
          </a:p>
          <a:p>
            <a:pPr marL="457200" lvl="1" indent="0">
              <a:spcBef>
                <a:spcPts val="600"/>
              </a:spcBef>
              <a:spcAft>
                <a:spcPts val="600"/>
              </a:spcAft>
              <a:buNone/>
            </a:pPr>
            <a:r>
              <a:rPr lang="en-US" sz="3200" b="1" dirty="0">
                <a:latin typeface="Times New Roman" panose="02020603050405020304" pitchFamily="18" charset="0"/>
                <a:cs typeface="Times New Roman" panose="02020603050405020304" pitchFamily="18" charset="0"/>
              </a:rPr>
              <a:t>[1] A disclosure which is not correct and full</a:t>
            </a:r>
            <a:r>
              <a:rPr lang="en-US" sz="3200" dirty="0">
                <a:latin typeface="Times New Roman" panose="02020603050405020304" pitchFamily="18" charset="0"/>
                <a:cs typeface="Times New Roman" panose="02020603050405020304" pitchFamily="18" charset="0"/>
              </a:rPr>
              <a:t>, or states an unsubstantiated use or operation the invention, may be found to fail to fulfill the requirements of s. 27(3). </a:t>
            </a:r>
          </a:p>
          <a:p>
            <a:pPr marL="457200" lvl="1" indent="0">
              <a:spcBef>
                <a:spcPts val="600"/>
              </a:spcBef>
              <a:spcAft>
                <a:spcPts val="600"/>
              </a:spcAft>
              <a:buNone/>
            </a:pPr>
            <a:r>
              <a:rPr lang="en-US" sz="3200" b="1"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An </a:t>
            </a:r>
            <a:r>
              <a:rPr lang="en-US" sz="3200" b="1" dirty="0">
                <a:latin typeface="Times New Roman" panose="02020603050405020304" pitchFamily="18" charset="0"/>
                <a:cs typeface="Times New Roman" panose="02020603050405020304" pitchFamily="18" charset="0"/>
              </a:rPr>
              <a:t>overly broad claim </a:t>
            </a:r>
            <a:r>
              <a:rPr lang="en-US" sz="3200" dirty="0">
                <a:latin typeface="Times New Roman" panose="02020603050405020304" pitchFamily="18" charset="0"/>
                <a:cs typeface="Times New Roman" panose="02020603050405020304" pitchFamily="18" charset="0"/>
              </a:rPr>
              <a:t>may be declared invalid; however, under the operation of s. 58 of the </a:t>
            </a:r>
            <a:r>
              <a:rPr lang="en-US" sz="3200" i="1" dirty="0">
                <a:latin typeface="Times New Roman" panose="02020603050405020304" pitchFamily="18" charset="0"/>
                <a:cs typeface="Times New Roman" panose="02020603050405020304" pitchFamily="18" charset="0"/>
              </a:rPr>
              <a:t>Patent Act</a:t>
            </a:r>
            <a:r>
              <a:rPr lang="en-US" sz="3200" dirty="0">
                <a:latin typeface="Times New Roman" panose="02020603050405020304" pitchFamily="18" charset="0"/>
                <a:cs typeface="Times New Roman" panose="02020603050405020304" pitchFamily="18" charset="0"/>
              </a:rPr>
              <a:t>, remaining valid claims can be given effect. </a:t>
            </a:r>
          </a:p>
          <a:p>
            <a:pPr marL="457200" lvl="1" indent="0">
              <a:spcBef>
                <a:spcPts val="600"/>
              </a:spcBef>
              <a:spcAft>
                <a:spcPts val="600"/>
              </a:spcAft>
              <a:buNone/>
            </a:pPr>
            <a:r>
              <a:rPr lang="en-US" sz="3200" b="1" dirty="0">
                <a:latin typeface="Times New Roman" panose="02020603050405020304" pitchFamily="18" charset="0"/>
                <a:cs typeface="Times New Roman" panose="02020603050405020304" pitchFamily="18" charset="0"/>
              </a:rPr>
              <a:t>[3] </a:t>
            </a:r>
            <a:r>
              <a:rPr lang="en-US" sz="3200" dirty="0">
                <a:latin typeface="Times New Roman" panose="02020603050405020304" pitchFamily="18" charset="0"/>
                <a:cs typeface="Times New Roman" panose="02020603050405020304" pitchFamily="18" charset="0"/>
              </a:rPr>
              <a:t>As well, this mischief may result in a patent being void under </a:t>
            </a:r>
            <a:r>
              <a:rPr lang="en-US" sz="3200" b="1" dirty="0">
                <a:latin typeface="Times New Roman" panose="02020603050405020304" pitchFamily="18" charset="0"/>
                <a:cs typeface="Times New Roman" panose="02020603050405020304" pitchFamily="18" charset="0"/>
              </a:rPr>
              <a:t>s. 53</a:t>
            </a:r>
            <a:r>
              <a:rPr lang="en-US" sz="3200" dirty="0">
                <a:latin typeface="Times New Roman" panose="02020603050405020304" pitchFamily="18" charset="0"/>
                <a:cs typeface="Times New Roman" panose="02020603050405020304" pitchFamily="18" charset="0"/>
              </a:rPr>
              <a:t> of the </a:t>
            </a:r>
            <a:r>
              <a:rPr lang="en-US" sz="3200" i="1" dirty="0">
                <a:latin typeface="Times New Roman" panose="02020603050405020304" pitchFamily="18" charset="0"/>
                <a:cs typeface="Times New Roman" panose="02020603050405020304" pitchFamily="18" charset="0"/>
              </a:rPr>
              <a:t>Act</a:t>
            </a:r>
            <a:r>
              <a:rPr lang="en-US" sz="3200" dirty="0">
                <a:latin typeface="Times New Roman" panose="02020603050405020304" pitchFamily="18" charset="0"/>
                <a:cs typeface="Times New Roman" panose="02020603050405020304" pitchFamily="18" charset="0"/>
              </a:rPr>
              <a:t>, where overpromising in the specification amounts to an omission or addition that is “willfully made for the purpose of misleading”.</a:t>
            </a:r>
            <a:endParaRPr lang="en-CA" sz="3200" dirty="0">
              <a:latin typeface="Times New Roman" panose="02020603050405020304" pitchFamily="18" charset="0"/>
              <a:cs typeface="Times New Roman" panose="02020603050405020304" pitchFamily="18" charset="0"/>
            </a:endParaRPr>
          </a:p>
          <a:p>
            <a:pPr marL="457200" lvl="1" indent="0">
              <a:buNone/>
            </a:pPr>
            <a:endParaRPr lang="en-US" sz="4000" b="1" dirty="0">
              <a:latin typeface="Times New Roman" charset="0"/>
            </a:endParaRPr>
          </a:p>
        </p:txBody>
      </p:sp>
    </p:spTree>
    <p:extLst>
      <p:ext uri="{BB962C8B-B14F-4D97-AF65-F5344CB8AC3E}">
        <p14:creationId xmlns:p14="http://schemas.microsoft.com/office/powerpoint/2010/main" val="132507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0A83-3E97-DD49-9B26-E366B6364359}"/>
              </a:ext>
            </a:extLst>
          </p:cNvPr>
          <p:cNvSpPr>
            <a:spLocks noGrp="1"/>
          </p:cNvSpPr>
          <p:nvPr>
            <p:ph type="title"/>
          </p:nvPr>
        </p:nvSpPr>
        <p:spPr/>
        <p:txBody>
          <a:bodyPr/>
          <a:lstStyle/>
          <a:p>
            <a:r>
              <a:rPr lang="en-US" i="1" dirty="0"/>
              <a:t>Apotex </a:t>
            </a:r>
            <a:r>
              <a:rPr lang="en-US" i="1" dirty="0" err="1"/>
              <a:t>dasatanib</a:t>
            </a:r>
            <a:endParaRPr lang="en-US" dirty="0"/>
          </a:p>
        </p:txBody>
      </p:sp>
      <p:sp>
        <p:nvSpPr>
          <p:cNvPr id="3" name="Content Placeholder 2">
            <a:extLst>
              <a:ext uri="{FF2B5EF4-FFF2-40B4-BE49-F238E27FC236}">
                <a16:creationId xmlns:a16="http://schemas.microsoft.com/office/drawing/2014/main" id="{63C37477-FF23-6C4E-BC13-90C7FAA581E7}"/>
              </a:ext>
            </a:extLst>
          </p:cNvPr>
          <p:cNvSpPr>
            <a:spLocks noGrp="1"/>
          </p:cNvSpPr>
          <p:nvPr>
            <p:ph idx="1"/>
          </p:nvPr>
        </p:nvSpPr>
        <p:spPr>
          <a:xfrm>
            <a:off x="0" y="1616462"/>
            <a:ext cx="11540836" cy="4978302"/>
          </a:xfrm>
        </p:spPr>
        <p:txBody>
          <a:bodyPr>
            <a:normAutofit/>
          </a:bodyPr>
          <a:lstStyle/>
          <a:p>
            <a:pPr lvl="1">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  In </a:t>
            </a:r>
            <a:r>
              <a:rPr lang="en-CA" sz="3200" i="1" dirty="0">
                <a:latin typeface="Times New Roman" panose="02020603050405020304" pitchFamily="18" charset="0"/>
                <a:cs typeface="Times New Roman" panose="02020603050405020304" pitchFamily="18" charset="0"/>
              </a:rPr>
              <a:t>BMS v Apotex </a:t>
            </a:r>
            <a:r>
              <a:rPr lang="en-CA" sz="3200" dirty="0">
                <a:latin typeface="Times New Roman" panose="02020603050405020304" pitchFamily="18" charset="0"/>
                <a:cs typeface="Times New Roman" panose="02020603050405020304" pitchFamily="18" charset="0"/>
              </a:rPr>
              <a:t>(</a:t>
            </a:r>
            <a:r>
              <a:rPr lang="en-CA" sz="3200" dirty="0" err="1">
                <a:latin typeface="Times New Roman" panose="02020603050405020304" pitchFamily="18" charset="0"/>
                <a:cs typeface="Times New Roman" panose="02020603050405020304" pitchFamily="18" charset="0"/>
              </a:rPr>
              <a:t>dasatanib</a:t>
            </a:r>
            <a:r>
              <a:rPr lang="en-CA" sz="3200" dirty="0">
                <a:latin typeface="Times New Roman" panose="02020603050405020304" pitchFamily="18" charset="0"/>
                <a:cs typeface="Times New Roman" panose="02020603050405020304" pitchFamily="18" charset="0"/>
              </a:rPr>
              <a:t>), Apotex was responding to BMS’ appeal from a decision dismissing its application for an order of prohibition. (2017 FCA  190)</a:t>
            </a:r>
          </a:p>
          <a:p>
            <a:pPr marL="457200" lvl="1" indent="0">
              <a:buNone/>
            </a:pPr>
            <a:endParaRPr lang="en-CA" sz="32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CA" sz="3200" dirty="0">
                <a:latin typeface="Times New Roman" panose="02020603050405020304" pitchFamily="18" charset="0"/>
                <a:cs typeface="Times New Roman" panose="02020603050405020304" pitchFamily="18" charset="0"/>
              </a:rPr>
              <a:t>  The appeal had been heard but had not yet been decided when </a:t>
            </a:r>
            <a:r>
              <a:rPr lang="en-CA" sz="3200" i="1" dirty="0">
                <a:latin typeface="Times New Roman" panose="02020603050405020304" pitchFamily="18" charset="0"/>
                <a:cs typeface="Times New Roman" panose="02020603050405020304" pitchFamily="18" charset="0"/>
              </a:rPr>
              <a:t>Esomeprazole SCC</a:t>
            </a:r>
            <a:r>
              <a:rPr lang="en-CA" sz="3200" dirty="0">
                <a:latin typeface="Times New Roman" panose="02020603050405020304" pitchFamily="18" charset="0"/>
                <a:cs typeface="Times New Roman" panose="02020603050405020304" pitchFamily="18" charset="0"/>
              </a:rPr>
              <a:t> was released.</a:t>
            </a:r>
          </a:p>
          <a:p>
            <a:pPr marL="457200" lvl="1" indent="0">
              <a:buNone/>
            </a:pPr>
            <a:endParaRPr lang="en-CA" sz="3200" i="1"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 The Federal Court of Appeal permitted post-hearing submissions on the impact of </a:t>
            </a:r>
            <a:r>
              <a:rPr lang="en-CA" sz="3200" i="1" dirty="0">
                <a:latin typeface="Times New Roman" panose="02020603050405020304" pitchFamily="18" charset="0"/>
                <a:cs typeface="Times New Roman" panose="02020603050405020304" pitchFamily="18" charset="0"/>
              </a:rPr>
              <a:t>Esomeprazole SCC.</a:t>
            </a:r>
            <a:endParaRPr lang="en-CA"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4259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032A-E5DB-F64C-93E3-53AD037A4199}"/>
              </a:ext>
            </a:extLst>
          </p:cNvPr>
          <p:cNvSpPr>
            <a:spLocks noGrp="1"/>
          </p:cNvSpPr>
          <p:nvPr>
            <p:ph type="title"/>
          </p:nvPr>
        </p:nvSpPr>
        <p:spPr/>
        <p:txBody>
          <a:bodyPr>
            <a:normAutofit/>
          </a:bodyPr>
          <a:lstStyle/>
          <a:p>
            <a:r>
              <a:rPr lang="en-US" sz="6600" i="1" dirty="0"/>
              <a:t>Apotex </a:t>
            </a:r>
            <a:r>
              <a:rPr lang="en-US" sz="6600" i="1" dirty="0" err="1"/>
              <a:t>dasatanib</a:t>
            </a:r>
            <a:endParaRPr lang="en-US" sz="6600" dirty="0"/>
          </a:p>
        </p:txBody>
      </p:sp>
      <p:sp>
        <p:nvSpPr>
          <p:cNvPr id="4" name="Content Placeholder 2">
            <a:extLst>
              <a:ext uri="{FF2B5EF4-FFF2-40B4-BE49-F238E27FC236}">
                <a16:creationId xmlns:a16="http://schemas.microsoft.com/office/drawing/2014/main" id="{0138ED59-6472-7148-B531-1006D6BF2F4C}"/>
              </a:ext>
            </a:extLst>
          </p:cNvPr>
          <p:cNvSpPr>
            <a:spLocks noGrp="1"/>
          </p:cNvSpPr>
          <p:nvPr>
            <p:ph idx="1"/>
          </p:nvPr>
        </p:nvSpPr>
        <p:spPr>
          <a:xfrm>
            <a:off x="0" y="1419486"/>
            <a:ext cx="12192000" cy="5438513"/>
          </a:xfrm>
        </p:spPr>
        <p:txBody>
          <a:bodyPr lIns="274320">
            <a:normAutofit fontScale="92500" lnSpcReduction="10000"/>
          </a:bodyPr>
          <a:lstStyle/>
          <a:p>
            <a:pPr lvl="1">
              <a:buFont typeface="Courier New" panose="02070309020205020404" pitchFamily="49" charset="0"/>
              <a:buChar char="o"/>
            </a:pPr>
            <a:endParaRPr lang="en-US" sz="3200" dirty="0">
              <a:latin typeface="Times New Roman" charset="0"/>
            </a:endParaRPr>
          </a:p>
          <a:p>
            <a:pPr lvl="1">
              <a:buFont typeface="Courier New" panose="02070309020205020404" pitchFamily="49" charset="0"/>
              <a:buChar char="o"/>
            </a:pPr>
            <a:r>
              <a:rPr lang="en-US" sz="3200" dirty="0">
                <a:latin typeface="Times New Roman" charset="0"/>
              </a:rPr>
              <a:t> </a:t>
            </a:r>
            <a:r>
              <a:rPr lang="en-CA" sz="3200" dirty="0">
                <a:latin typeface="Times New Roman" panose="02020603050405020304" pitchFamily="18" charset="0"/>
                <a:cs typeface="Times New Roman" panose="02020603050405020304" pitchFamily="18" charset="0"/>
              </a:rPr>
              <a:t>On the application, Apotex had succeeded on the promise doctrine. </a:t>
            </a:r>
          </a:p>
          <a:p>
            <a:pPr lvl="1">
              <a:buFont typeface="Courier New" panose="02070309020205020404" pitchFamily="49" charset="0"/>
              <a:buChar char="o"/>
            </a:pPr>
            <a:endParaRPr lang="en-CA" sz="32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CA" sz="3200" dirty="0">
                <a:latin typeface="Times New Roman" panose="02020603050405020304" pitchFamily="18" charset="0"/>
                <a:cs typeface="Times New Roman" panose="02020603050405020304" pitchFamily="18" charset="0"/>
              </a:rPr>
              <a:t>  Apotex now sought to alter its approach by arguing that the subject-matter of claim 27 of the patent in suit included the potential therapeutic uses of </a:t>
            </a:r>
            <a:r>
              <a:rPr lang="en-CA" sz="3200" dirty="0" err="1">
                <a:latin typeface="Times New Roman" panose="02020603050405020304" pitchFamily="18" charset="0"/>
                <a:cs typeface="Times New Roman" panose="02020603050405020304" pitchFamily="18" charset="0"/>
              </a:rPr>
              <a:t>dasatanib</a:t>
            </a:r>
            <a:r>
              <a:rPr lang="en-CA" sz="3200" dirty="0">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pPr>
            <a:endParaRPr lang="en-US" sz="3200" dirty="0">
              <a:latin typeface="Times New Roman" charset="0"/>
            </a:endParaRPr>
          </a:p>
          <a:p>
            <a:pPr lvl="1">
              <a:buFont typeface="Courier New" panose="02070309020205020404" pitchFamily="49" charset="0"/>
              <a:buChar char="o"/>
            </a:pPr>
            <a:r>
              <a:rPr lang="en-US" sz="3200" dirty="0">
                <a:latin typeface="Times New Roman" charset="0"/>
              </a:rPr>
              <a:t>  This argument was rejected by the Court, which held that the subject matter of the relevant claim was merely the compound itself.</a:t>
            </a:r>
          </a:p>
          <a:p>
            <a:pPr marL="457200" lvl="1" indent="0">
              <a:buNone/>
            </a:pPr>
            <a:endParaRPr lang="en-US" sz="3200" dirty="0">
              <a:latin typeface="Times New Roman" charset="0"/>
            </a:endParaRPr>
          </a:p>
          <a:p>
            <a:pPr lvl="1">
              <a:buFont typeface="Courier New" panose="02070309020205020404" pitchFamily="49" charset="0"/>
              <a:buChar char="o"/>
            </a:pPr>
            <a:r>
              <a:rPr lang="en-US" sz="3200" dirty="0">
                <a:latin typeface="Times New Roman" charset="0"/>
              </a:rPr>
              <a:t>  As dasatinib had been demonstrated to “</a:t>
            </a:r>
            <a:r>
              <a:rPr lang="en-CA" sz="3200" dirty="0">
                <a:latin typeface="Times New Roman" charset="0"/>
              </a:rPr>
              <a:t>to inhibit a biological target implicated in disease” the Court held that it was “doubtlessly a useful discovery”.</a:t>
            </a:r>
          </a:p>
          <a:p>
            <a:pPr marL="457200" lvl="1" indent="0">
              <a:buNone/>
            </a:pPr>
            <a:endParaRPr lang="en-CA" sz="2600" dirty="0">
              <a:latin typeface="Times New Roman" charset="0"/>
            </a:endParaRPr>
          </a:p>
        </p:txBody>
      </p:sp>
    </p:spTree>
    <p:extLst>
      <p:ext uri="{BB962C8B-B14F-4D97-AF65-F5344CB8AC3E}">
        <p14:creationId xmlns:p14="http://schemas.microsoft.com/office/powerpoint/2010/main" val="242756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D578-096E-0B44-8B4B-E760B4A99564}"/>
              </a:ext>
            </a:extLst>
          </p:cNvPr>
          <p:cNvSpPr>
            <a:spLocks noGrp="1"/>
          </p:cNvSpPr>
          <p:nvPr>
            <p:ph type="title"/>
          </p:nvPr>
        </p:nvSpPr>
        <p:spPr/>
        <p:txBody>
          <a:bodyPr/>
          <a:lstStyle/>
          <a:p>
            <a:r>
              <a:rPr lang="en-US" i="1" dirty="0"/>
              <a:t>BMS v Apotex</a:t>
            </a:r>
            <a:endParaRPr lang="en-US" dirty="0"/>
          </a:p>
        </p:txBody>
      </p:sp>
      <p:sp>
        <p:nvSpPr>
          <p:cNvPr id="3" name="Content Placeholder 2">
            <a:extLst>
              <a:ext uri="{FF2B5EF4-FFF2-40B4-BE49-F238E27FC236}">
                <a16:creationId xmlns:a16="http://schemas.microsoft.com/office/drawing/2014/main" id="{98B50948-1692-CA42-8826-3D5578109ABC}"/>
              </a:ext>
            </a:extLst>
          </p:cNvPr>
          <p:cNvSpPr>
            <a:spLocks noGrp="1"/>
          </p:cNvSpPr>
          <p:nvPr>
            <p:ph idx="1"/>
          </p:nvPr>
        </p:nvSpPr>
        <p:spPr>
          <a:xfrm>
            <a:off x="0" y="1616462"/>
            <a:ext cx="10515600" cy="5241538"/>
          </a:xfrm>
        </p:spPr>
        <p:txBody>
          <a:bodyPr>
            <a:normAutofit/>
          </a:bodyPr>
          <a:lstStyle/>
          <a:p>
            <a:pPr lvl="1">
              <a:buFont typeface="Courier New" panose="02070309020205020404" pitchFamily="49" charset="0"/>
              <a:buChar char="o"/>
            </a:pPr>
            <a:endParaRPr lang="en-CA" sz="2600" dirty="0">
              <a:latin typeface="Times New Roman" charset="0"/>
            </a:endParaRPr>
          </a:p>
          <a:p>
            <a:pPr lvl="1">
              <a:buFont typeface="Courier New" panose="02070309020205020404" pitchFamily="49" charset="0"/>
              <a:buChar char="o"/>
            </a:pPr>
            <a:r>
              <a:rPr lang="en-CA" sz="3600" dirty="0">
                <a:latin typeface="Times New Roman" charset="0"/>
              </a:rPr>
              <a:t>  Presumably following the guidance in </a:t>
            </a:r>
            <a:r>
              <a:rPr lang="en-CA" sz="3600" i="1" dirty="0">
                <a:latin typeface="Times New Roman" charset="0"/>
              </a:rPr>
              <a:t>Esomeprazole SCC</a:t>
            </a:r>
            <a:r>
              <a:rPr lang="en-CA" sz="3600" dirty="0">
                <a:latin typeface="Times New Roman" charset="0"/>
              </a:rPr>
              <a:t>,</a:t>
            </a:r>
            <a:r>
              <a:rPr lang="en-CA" sz="3600" i="1" dirty="0">
                <a:latin typeface="Times New Roman" charset="0"/>
              </a:rPr>
              <a:t> </a:t>
            </a:r>
            <a:r>
              <a:rPr lang="en-CA" sz="3600" dirty="0">
                <a:latin typeface="Times New Roman" charset="0"/>
              </a:rPr>
              <a:t>Apotex had also sought to argue that the patent was invalid for failing to meet the disclosure requirement under section 27(3) of the </a:t>
            </a:r>
            <a:r>
              <a:rPr lang="en-CA" sz="3600" i="1" dirty="0">
                <a:latin typeface="Times New Roman" charset="0"/>
              </a:rPr>
              <a:t>Patent Act.</a:t>
            </a:r>
          </a:p>
          <a:p>
            <a:pPr marL="457200" lvl="1" indent="0">
              <a:buNone/>
            </a:pPr>
            <a:endParaRPr lang="en-CA" sz="3600" i="1" dirty="0">
              <a:latin typeface="Times New Roman" charset="0"/>
            </a:endParaRPr>
          </a:p>
          <a:p>
            <a:pPr lvl="1">
              <a:buFont typeface="Courier New" panose="02070309020205020404" pitchFamily="49" charset="0"/>
              <a:buChar char="o"/>
            </a:pPr>
            <a:r>
              <a:rPr lang="en-CA" sz="3600" dirty="0">
                <a:latin typeface="Times New Roman" charset="0"/>
              </a:rPr>
              <a:t>  However, the Court refused to consider this argument because it had not been raised on the appeal.</a:t>
            </a:r>
            <a:endParaRPr lang="en-US" sz="3600" dirty="0">
              <a:latin typeface="Times New Roman" charset="0"/>
            </a:endParaRPr>
          </a:p>
          <a:p>
            <a:endParaRPr lang="en-US" dirty="0"/>
          </a:p>
        </p:txBody>
      </p:sp>
    </p:spTree>
    <p:extLst>
      <p:ext uri="{BB962C8B-B14F-4D97-AF65-F5344CB8AC3E}">
        <p14:creationId xmlns:p14="http://schemas.microsoft.com/office/powerpoint/2010/main" val="305389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F66B-8A69-7349-B892-9DC79CF1C1E7}"/>
              </a:ext>
            </a:extLst>
          </p:cNvPr>
          <p:cNvSpPr>
            <a:spLocks noGrp="1"/>
          </p:cNvSpPr>
          <p:nvPr>
            <p:ph type="title"/>
          </p:nvPr>
        </p:nvSpPr>
        <p:spPr/>
        <p:txBody>
          <a:bodyPr>
            <a:normAutofit/>
          </a:bodyPr>
          <a:lstStyle/>
          <a:p>
            <a:r>
              <a:rPr lang="en-CA" b="1" i="1" dirty="0"/>
              <a:t>Apotex latanoprost</a:t>
            </a:r>
            <a:endParaRPr lang="en-US" sz="7200" i="1" dirty="0"/>
          </a:p>
        </p:txBody>
      </p:sp>
      <p:sp>
        <p:nvSpPr>
          <p:cNvPr id="3" name="Content Placeholder 2">
            <a:extLst>
              <a:ext uri="{FF2B5EF4-FFF2-40B4-BE49-F238E27FC236}">
                <a16:creationId xmlns:a16="http://schemas.microsoft.com/office/drawing/2014/main" id="{E8088724-8D8D-114E-B0C5-51F5521525A2}"/>
              </a:ext>
            </a:extLst>
          </p:cNvPr>
          <p:cNvSpPr>
            <a:spLocks noGrp="1"/>
          </p:cNvSpPr>
          <p:nvPr>
            <p:ph idx="1"/>
          </p:nvPr>
        </p:nvSpPr>
        <p:spPr>
          <a:xfrm>
            <a:off x="0" y="1309759"/>
            <a:ext cx="12192000" cy="5548241"/>
          </a:xfrm>
        </p:spPr>
        <p:txBody>
          <a:bodyPr>
            <a:normAutofit fontScale="92500" lnSpcReduction="10000"/>
          </a:bodyPr>
          <a:lstStyle/>
          <a:p>
            <a:pPr marL="457200" lvl="1" indent="0">
              <a:buNone/>
            </a:pPr>
            <a:endParaRPr lang="en-US" sz="5800" dirty="0">
              <a:latin typeface="Times New Roman" charset="0"/>
            </a:endParaRPr>
          </a:p>
          <a:p>
            <a:pPr lvl="1">
              <a:buFont typeface="Courier New" panose="02070309020205020404" pitchFamily="49" charset="0"/>
              <a:buChar char="o"/>
            </a:pPr>
            <a:r>
              <a:rPr lang="en-US" sz="5800" dirty="0">
                <a:latin typeface="Times New Roman" charset="0"/>
              </a:rPr>
              <a:t>  </a:t>
            </a:r>
            <a:r>
              <a:rPr lang="en-US" sz="5200" dirty="0">
                <a:latin typeface="Times New Roman" charset="0"/>
              </a:rPr>
              <a:t>Pleadings amendments - three types of amendments were sought. (2017 FC 951)</a:t>
            </a:r>
          </a:p>
          <a:p>
            <a:pPr lvl="1">
              <a:buFont typeface="Courier New" panose="02070309020205020404" pitchFamily="49" charset="0"/>
              <a:buChar char="o"/>
            </a:pPr>
            <a:endParaRPr lang="en-US" sz="5200" dirty="0">
              <a:latin typeface="Times New Roman" charset="0"/>
            </a:endParaRPr>
          </a:p>
          <a:p>
            <a:pPr lvl="1">
              <a:buFont typeface="Courier New" panose="02070309020205020404" pitchFamily="49" charset="0"/>
              <a:buChar char="o"/>
            </a:pPr>
            <a:r>
              <a:rPr lang="en-US" sz="5200" dirty="0">
                <a:latin typeface="Times New Roman" charset="0"/>
              </a:rPr>
              <a:t>  First, the plea that in the hypothetical but-for world, </a:t>
            </a:r>
            <a:r>
              <a:rPr lang="en-US" sz="5200" i="1" dirty="0">
                <a:latin typeface="Times New Roman" charset="0"/>
              </a:rPr>
              <a:t>Esomeprazole SCC </a:t>
            </a:r>
            <a:r>
              <a:rPr lang="en-US" sz="5200" dirty="0">
                <a:latin typeface="Times New Roman" charset="0"/>
              </a:rPr>
              <a:t>would not have been applied and the result would as it had been prior to </a:t>
            </a:r>
            <a:r>
              <a:rPr lang="en-US" sz="5200" i="1" dirty="0">
                <a:latin typeface="Times New Roman" charset="0"/>
              </a:rPr>
              <a:t>Esomeprazole SCC</a:t>
            </a:r>
            <a:r>
              <a:rPr lang="en-US" sz="5200" dirty="0">
                <a:latin typeface="Times New Roman" charset="0"/>
              </a:rPr>
              <a:t>.</a:t>
            </a:r>
          </a:p>
          <a:p>
            <a:pPr marL="457200" lvl="1" indent="0">
              <a:buNone/>
            </a:pPr>
            <a:endParaRPr lang="en-US" sz="7000" dirty="0">
              <a:latin typeface="Times New Roman" charset="0"/>
            </a:endParaRP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93682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C10C-F373-9144-B31A-6DF9A6754BC0}"/>
              </a:ext>
            </a:extLst>
          </p:cNvPr>
          <p:cNvSpPr>
            <a:spLocks noGrp="1"/>
          </p:cNvSpPr>
          <p:nvPr>
            <p:ph type="title"/>
          </p:nvPr>
        </p:nvSpPr>
        <p:spPr/>
        <p:txBody>
          <a:bodyPr/>
          <a:lstStyle/>
          <a:p>
            <a:r>
              <a:rPr lang="en-CA" b="1" i="1" dirty="0"/>
              <a:t>Apotex latanoprost</a:t>
            </a:r>
            <a:endParaRPr lang="en-US" dirty="0"/>
          </a:p>
        </p:txBody>
      </p:sp>
      <p:sp>
        <p:nvSpPr>
          <p:cNvPr id="3" name="Content Placeholder 2">
            <a:extLst>
              <a:ext uri="{FF2B5EF4-FFF2-40B4-BE49-F238E27FC236}">
                <a16:creationId xmlns:a16="http://schemas.microsoft.com/office/drawing/2014/main" id="{B3D8C5A7-2ADF-974F-A515-DC0F6C1E017A}"/>
              </a:ext>
            </a:extLst>
          </p:cNvPr>
          <p:cNvSpPr>
            <a:spLocks noGrp="1"/>
          </p:cNvSpPr>
          <p:nvPr>
            <p:ph idx="1"/>
          </p:nvPr>
        </p:nvSpPr>
        <p:spPr/>
        <p:txBody>
          <a:bodyPr>
            <a:normAutofit/>
          </a:bodyPr>
          <a:lstStyle/>
          <a:p>
            <a:pPr>
              <a:buFont typeface="Courier New" panose="02070309020205020404" pitchFamily="49" charset="0"/>
              <a:buChar char="o"/>
            </a:pPr>
            <a:endParaRPr lang="en-US" sz="3600" dirty="0"/>
          </a:p>
          <a:p>
            <a:pPr>
              <a:buFont typeface="Courier New" panose="02070309020205020404" pitchFamily="49" charset="0"/>
              <a:buChar char="o"/>
            </a:pPr>
            <a:endParaRPr lang="en-US" sz="3600" dirty="0"/>
          </a:p>
          <a:p>
            <a:pPr>
              <a:buFont typeface="Courier New" panose="02070309020205020404" pitchFamily="49" charset="0"/>
              <a:buChar char="o"/>
            </a:pPr>
            <a:r>
              <a:rPr lang="en-US" sz="4000" dirty="0"/>
              <a:t>  Second, insufficiency under section 27(3) of the </a:t>
            </a:r>
            <a:r>
              <a:rPr lang="en-US" sz="4000" i="1" dirty="0"/>
              <a:t>Act.</a:t>
            </a:r>
          </a:p>
          <a:p>
            <a:pPr>
              <a:buFont typeface="Courier New" panose="02070309020205020404" pitchFamily="49" charset="0"/>
              <a:buChar char="o"/>
            </a:pPr>
            <a:endParaRPr lang="en-US" sz="4000" i="1" dirty="0"/>
          </a:p>
          <a:p>
            <a:pPr>
              <a:buFont typeface="Courier New" panose="02070309020205020404" pitchFamily="49" charset="0"/>
              <a:buChar char="o"/>
            </a:pPr>
            <a:r>
              <a:rPr lang="en-US" sz="4000" dirty="0"/>
              <a:t>  Third, overbreadth.</a:t>
            </a:r>
          </a:p>
        </p:txBody>
      </p:sp>
    </p:spTree>
    <p:extLst>
      <p:ext uri="{BB962C8B-B14F-4D97-AF65-F5344CB8AC3E}">
        <p14:creationId xmlns:p14="http://schemas.microsoft.com/office/powerpoint/2010/main" val="114908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CF547-9465-7F4E-AC21-3E794734E739}"/>
              </a:ext>
            </a:extLst>
          </p:cNvPr>
          <p:cNvSpPr>
            <a:spLocks noGrp="1"/>
          </p:cNvSpPr>
          <p:nvPr>
            <p:ph type="title"/>
          </p:nvPr>
        </p:nvSpPr>
        <p:spPr/>
        <p:txBody>
          <a:bodyPr/>
          <a:lstStyle/>
          <a:p>
            <a:r>
              <a:rPr lang="en-CA" b="1" i="1" dirty="0"/>
              <a:t>Apotex latanoprost</a:t>
            </a:r>
            <a:endParaRPr lang="en-US" dirty="0"/>
          </a:p>
        </p:txBody>
      </p:sp>
      <p:sp>
        <p:nvSpPr>
          <p:cNvPr id="3" name="Content Placeholder 2">
            <a:extLst>
              <a:ext uri="{FF2B5EF4-FFF2-40B4-BE49-F238E27FC236}">
                <a16:creationId xmlns:a16="http://schemas.microsoft.com/office/drawing/2014/main" id="{58273F93-C6D2-2F48-BEBF-C05D2FA4A954}"/>
              </a:ext>
            </a:extLst>
          </p:cNvPr>
          <p:cNvSpPr>
            <a:spLocks noGrp="1"/>
          </p:cNvSpPr>
          <p:nvPr>
            <p:ph idx="1"/>
          </p:nvPr>
        </p:nvSpPr>
        <p:spPr>
          <a:xfrm>
            <a:off x="-1" y="1616461"/>
            <a:ext cx="11651673" cy="5075283"/>
          </a:xfrm>
        </p:spPr>
        <p:txBody>
          <a:bodyPr>
            <a:normAutofit fontScale="55000" lnSpcReduction="20000"/>
          </a:bodyPr>
          <a:lstStyle/>
          <a:p>
            <a:pPr lvl="1">
              <a:buFont typeface="Courier New" panose="02070309020205020404" pitchFamily="49" charset="0"/>
              <a:buChar char="o"/>
            </a:pPr>
            <a:endParaRPr lang="en-US" sz="7000" dirty="0">
              <a:latin typeface="Times New Roman" charset="0"/>
            </a:endParaRPr>
          </a:p>
          <a:p>
            <a:pPr lvl="1">
              <a:buFont typeface="Courier New" panose="02070309020205020404" pitchFamily="49" charset="0"/>
              <a:buChar char="o"/>
            </a:pPr>
            <a:r>
              <a:rPr lang="en-US" sz="7000" dirty="0">
                <a:latin typeface="Times New Roman" charset="0"/>
              </a:rPr>
              <a:t>  </a:t>
            </a:r>
            <a:r>
              <a:rPr lang="en-US" sz="7600" dirty="0">
                <a:latin typeface="Times New Roman" charset="0"/>
              </a:rPr>
              <a:t>Under the </a:t>
            </a:r>
            <a:r>
              <a:rPr lang="en-US" sz="7600" i="1" dirty="0">
                <a:latin typeface="Times New Roman" charset="0"/>
              </a:rPr>
              <a:t>NOC </a:t>
            </a:r>
            <a:r>
              <a:rPr lang="en-US" sz="7600" i="1" dirty="0" err="1">
                <a:latin typeface="Times New Roman" charset="0"/>
              </a:rPr>
              <a:t>Regs</a:t>
            </a:r>
            <a:r>
              <a:rPr lang="en-US" sz="7600" i="1" dirty="0">
                <a:latin typeface="Times New Roman" charset="0"/>
              </a:rPr>
              <a:t>, </a:t>
            </a:r>
            <a:r>
              <a:rPr lang="en-US" sz="7600" dirty="0" err="1">
                <a:latin typeface="Times New Roman" charset="0"/>
              </a:rPr>
              <a:t>Apotex’s</a:t>
            </a:r>
            <a:r>
              <a:rPr lang="en-US" sz="7600" dirty="0">
                <a:latin typeface="Times New Roman" charset="0"/>
              </a:rPr>
              <a:t> allegations of invalidity had been found to be justified on the basis of the promise doctrine.</a:t>
            </a:r>
          </a:p>
          <a:p>
            <a:pPr lvl="1">
              <a:buFont typeface="Courier New" panose="02070309020205020404" pitchFamily="49" charset="0"/>
              <a:buChar char="o"/>
            </a:pPr>
            <a:endParaRPr lang="en-US" sz="7600" dirty="0">
              <a:latin typeface="Times New Roman" charset="0"/>
            </a:endParaRPr>
          </a:p>
          <a:p>
            <a:pPr lvl="1">
              <a:buFont typeface="Courier New" panose="02070309020205020404" pitchFamily="49" charset="0"/>
              <a:buChar char="o"/>
            </a:pPr>
            <a:r>
              <a:rPr lang="en-US" sz="7600" dirty="0">
                <a:latin typeface="Times New Roman" charset="0"/>
              </a:rPr>
              <a:t>   Now, in the first set of amendments, Apotex sought to advance the plea that in the but-for world, the same result would obtain.</a:t>
            </a:r>
          </a:p>
          <a:p>
            <a:pPr lvl="1">
              <a:buFont typeface="Courier New" panose="02070309020205020404" pitchFamily="49" charset="0"/>
              <a:buChar char="o"/>
            </a:pPr>
            <a:endParaRPr lang="en-US" sz="7600" dirty="0">
              <a:latin typeface="Times New Roman" charset="0"/>
            </a:endParaRPr>
          </a:p>
          <a:p>
            <a:pPr lvl="1">
              <a:buFont typeface="Courier New" panose="02070309020205020404" pitchFamily="49" charset="0"/>
              <a:buChar char="o"/>
            </a:pPr>
            <a:r>
              <a:rPr lang="en-US" sz="7600" dirty="0">
                <a:latin typeface="Times New Roman" charset="0"/>
              </a:rPr>
              <a:t>  This amendment was permitted.</a:t>
            </a:r>
            <a:r>
              <a:rPr lang="en-US" sz="2600" dirty="0">
                <a:latin typeface="Times New Roman" charset="0"/>
              </a:rPr>
              <a:t/>
            </a:r>
            <a:br>
              <a:rPr lang="en-US" sz="2600" dirty="0">
                <a:latin typeface="Times New Roman" charset="0"/>
              </a:rPr>
            </a:br>
            <a:endParaRPr lang="en-US" sz="2600" dirty="0">
              <a:latin typeface="Times New Roman" charset="0"/>
            </a:endParaRPr>
          </a:p>
          <a:p>
            <a:endParaRPr lang="en-US" dirty="0"/>
          </a:p>
        </p:txBody>
      </p:sp>
    </p:spTree>
    <p:extLst>
      <p:ext uri="{BB962C8B-B14F-4D97-AF65-F5344CB8AC3E}">
        <p14:creationId xmlns:p14="http://schemas.microsoft.com/office/powerpoint/2010/main" val="158615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K Presentation" id="{C5E39CE3-6EA6-4B48-BB40-58AA2A3239AD}" vid="{363C71AA-199C-3E49-B6C1-7D5B7DCF87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2310</TotalTime>
  <Words>1363</Words>
  <Application>Microsoft Office PowerPoint</Application>
  <PresentationFormat>Widescreen</PresentationFormat>
  <Paragraphs>164</Paragraphs>
  <Slides>25</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Times New Roman</vt:lpstr>
      <vt:lpstr>Times New Roman Bold</vt:lpstr>
      <vt:lpstr>Office Theme</vt:lpstr>
      <vt:lpstr>Esomeprazole SCC</vt:lpstr>
      <vt:lpstr>Esomeprazole SCC</vt:lpstr>
      <vt:lpstr>Esomeprazole SCC</vt:lpstr>
      <vt:lpstr>Apotex dasatanib</vt:lpstr>
      <vt:lpstr>Apotex dasatanib</vt:lpstr>
      <vt:lpstr>BMS v Apotex</vt:lpstr>
      <vt:lpstr>Apotex latanoprost</vt:lpstr>
      <vt:lpstr>Apotex latanoprost</vt:lpstr>
      <vt:lpstr>Apotex latanoprost</vt:lpstr>
      <vt:lpstr>Apotex latanoprost</vt:lpstr>
      <vt:lpstr>Apotex latanoprost</vt:lpstr>
      <vt:lpstr>Apotex latanoprost</vt:lpstr>
      <vt:lpstr>Apotex latanoprost</vt:lpstr>
      <vt:lpstr>Hospira methotrexate</vt:lpstr>
      <vt:lpstr>Hospira methotrexate</vt:lpstr>
      <vt:lpstr>Retroactive Effect?</vt:lpstr>
      <vt:lpstr>Teva olanzapine</vt:lpstr>
      <vt:lpstr>Teva olanzapine</vt:lpstr>
      <vt:lpstr>Teva olanzapine</vt:lpstr>
      <vt:lpstr>Apotex ramipril</vt:lpstr>
      <vt:lpstr>Apotex ramipril</vt:lpstr>
      <vt:lpstr>Apotex ramipril</vt:lpstr>
      <vt:lpstr>Where does this take us?</vt:lpstr>
      <vt:lpstr>Where does this take 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Jackson</dc:creator>
  <cp:lastModifiedBy>MSETO@law.internal</cp:lastModifiedBy>
  <cp:revision>88</cp:revision>
  <dcterms:created xsi:type="dcterms:W3CDTF">2018-03-15T00:25:46Z</dcterms:created>
  <dcterms:modified xsi:type="dcterms:W3CDTF">2018-11-14T19:27:03Z</dcterms:modified>
</cp:coreProperties>
</file>